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8" r:id="rId5"/>
    <p:sldId id="269" r:id="rId6"/>
    <p:sldId id="278" r:id="rId7"/>
    <p:sldId id="273" r:id="rId8"/>
    <p:sldId id="274" r:id="rId9"/>
    <p:sldId id="275" r:id="rId10"/>
    <p:sldId id="259" r:id="rId11"/>
    <p:sldId id="272" r:id="rId12"/>
    <p:sldId id="276" r:id="rId13"/>
    <p:sldId id="271" r:id="rId14"/>
    <p:sldId id="266" r:id="rId15"/>
    <p:sldId id="267" r:id="rId16"/>
    <p:sldId id="265" r:id="rId17"/>
  </p:sldIdLst>
  <p:sldSz cx="18288000" cy="10287000"/>
  <p:notesSz cx="6858000" cy="9144000"/>
  <p:embeddedFontLst>
    <p:embeddedFont>
      <p:font typeface="맑은 고딕" panose="020B0503020000020004" pitchFamily="34" charset="-127"/>
      <p:regular r:id="rId19"/>
      <p:bold r:id="rId20"/>
    </p:embeddedFont>
    <p:embeddedFont>
      <p:font typeface="Pretendard Bold" panose="02000803000000020004" pitchFamily="2" charset="-127"/>
      <p:bold r:id="rId21"/>
    </p:embeddedFont>
    <p:embeddedFont>
      <p:font typeface="Pretendard ExtraBold" panose="02000903000000020004" pitchFamily="2" charset="-127"/>
      <p:bold r:id="rId22"/>
    </p:embeddedFont>
    <p:embeddedFont>
      <p:font typeface="Pretendard Light" panose="02000403000000020004" pitchFamily="2" charset="-127"/>
      <p:regular r:id="rId23"/>
    </p:embeddedFont>
    <p:embeddedFont>
      <p:font typeface="Pretendard Medium" panose="02000603000000020004" pitchFamily="2" charset="-127"/>
      <p:regular r:id="rId24"/>
      <p:bold r:id="rId25"/>
    </p:embeddedFont>
    <p:embeddedFont>
      <p:font typeface="Pretendard Regular" panose="02000503000000020004" pitchFamily="2" charset="-127"/>
      <p:regular r:id="rId26"/>
    </p:embeddedFont>
    <p:embeddedFont>
      <p:font typeface="Pretendard SemiBold" panose="02000703000000020004" pitchFamily="2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262"/>
    <a:srgbClr val="4A7A48"/>
    <a:srgbClr val="495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3098" autoAdjust="0"/>
  </p:normalViewPr>
  <p:slideViewPr>
    <p:cSldViewPr>
      <p:cViewPr varScale="1">
        <p:scale>
          <a:sx n="70" d="100"/>
          <a:sy n="70" d="100"/>
        </p:scale>
        <p:origin x="84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3BBA-844D-48D6-B6F1-21E66C607D9E}" type="datetimeFigureOut">
              <a:rPr lang="ko-KR" altLang="en-US" smtClean="0"/>
              <a:t>2024. 10. 3.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52A24-7661-409D-A59B-2191D8745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03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ko-KR" b="0" i="0" dirty="0">
                <a:effectLst/>
                <a:latin typeface="Arial" panose="020B0604020202020204" pitchFamily="34" charset="0"/>
              </a:rPr>
            </a:br>
            <a:r>
              <a:rPr lang="en-US" altLang="ko-KR" b="0" i="0" dirty="0">
                <a:effectLst/>
                <a:latin typeface="Arial" panose="020B0604020202020204" pitchFamily="34" charset="0"/>
              </a:rPr>
              <a:t>- Problem statement and justification – 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어떤 것이 문제인가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왜 해결되어야만 하는가</a:t>
            </a:r>
            <a:endParaRPr lang="en-US" altLang="ko-KR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effectLst/>
                <a:latin typeface="Arial" panose="020B0604020202020204" pitchFamily="34" charset="0"/>
              </a:rPr>
              <a:t>- Related work – 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이미 존재하는 서비스들</a:t>
            </a:r>
            <a:endParaRPr lang="en-US" altLang="ko-KR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effectLst/>
                <a:latin typeface="Arial" panose="020B0604020202020204" pitchFamily="34" charset="0"/>
              </a:rPr>
              <a:t>- Background – 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우리가 가져온 프레임워크들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도구들</a:t>
            </a:r>
            <a:endParaRPr lang="en-US" altLang="ko-KR" b="0" i="0" dirty="0">
              <a:effectLst/>
              <a:latin typeface="Arial" panose="020B0604020202020204" pitchFamily="34" charset="0"/>
            </a:endParaRPr>
          </a:p>
          <a:p>
            <a:pPr marL="171450" indent="-171450" algn="l">
              <a:buFontTx/>
              <a:buChar char="-"/>
            </a:pPr>
            <a:r>
              <a:rPr lang="en-US" altLang="ko-KR" b="0" i="0" dirty="0">
                <a:effectLst/>
                <a:latin typeface="Arial" panose="020B0604020202020204" pitchFamily="34" charset="0"/>
              </a:rPr>
              <a:t>Proposed approach/solution; e.g., how is it different from prior work? Why is it better – 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우리는 어떻게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다른가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어떤 특징과 기능을 가지는가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171450" indent="-171450" algn="l">
              <a:buFontTx/>
              <a:buChar char="-"/>
            </a:pPr>
            <a:r>
              <a:rPr lang="en-US" altLang="ko-KR" b="0" i="0" dirty="0">
                <a:effectLst/>
                <a:latin typeface="Arial" panose="020B0604020202020204" pitchFamily="34" charset="0"/>
              </a:rPr>
              <a:t>Planning with role assignment</a:t>
            </a:r>
          </a:p>
          <a:p>
            <a:pPr marL="171450" indent="-171450" algn="l">
              <a:buFontTx/>
              <a:buChar char="-"/>
            </a:pPr>
            <a:endParaRPr lang="en-US" altLang="ko-KR" b="0" i="0" dirty="0">
              <a:effectLst/>
              <a:latin typeface="Arial" panose="020B0604020202020204" pitchFamily="34" charset="0"/>
            </a:endParaRPr>
          </a:p>
          <a:p>
            <a:pPr marL="171450" indent="-171450" algn="l">
              <a:buFontTx/>
              <a:buChar char="-"/>
            </a:pPr>
            <a:r>
              <a:rPr lang="en-US" altLang="ko-KR" b="0" i="0" dirty="0">
                <a:effectLst/>
                <a:latin typeface="Arial" panose="020B0604020202020204" pitchFamily="34" charset="0"/>
              </a:rPr>
              <a:t>Features of our project: </a:t>
            </a:r>
          </a:p>
          <a:p>
            <a:pPr marL="171450" indent="-171450" algn="l">
              <a:buFontTx/>
              <a:buChar char="-"/>
            </a:pPr>
            <a:endParaRPr lang="en-US" altLang="ko-KR" b="0" i="0" dirty="0">
              <a:effectLst/>
              <a:latin typeface="Arial" panose="020B0604020202020204" pitchFamily="34" charset="0"/>
            </a:endParaRPr>
          </a:p>
          <a:p>
            <a:pPr marL="171450" indent="-171450" algn="l">
              <a:buFontTx/>
              <a:buChar char="-"/>
            </a:pPr>
            <a:r>
              <a:rPr lang="en-US" altLang="ko-KR" dirty="0"/>
              <a:t>RAG-based AI chatbot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to ask questions to</a:t>
            </a:r>
          </a:p>
          <a:p>
            <a:pPr marL="171450" indent="-171450" algn="l">
              <a:buFontTx/>
              <a:buChar char="-"/>
            </a:pPr>
            <a:r>
              <a:rPr lang="en-US" altLang="ko-KR" b="0" i="0" dirty="0">
                <a:effectLst/>
                <a:latin typeface="Arial" panose="020B0604020202020204" pitchFamily="34" charset="0"/>
              </a:rPr>
              <a:t>Create sample personalized quizzes</a:t>
            </a:r>
          </a:p>
          <a:p>
            <a:pPr marL="171450" indent="-171450" algn="l">
              <a:buFontTx/>
              <a:buChar char="-"/>
            </a:pPr>
            <a:r>
              <a:rPr lang="en-US" altLang="ko-KR" b="0" i="0" dirty="0">
                <a:effectLst/>
                <a:latin typeface="Arial" panose="020B0604020202020204" pitchFamily="34" charset="0"/>
              </a:rPr>
              <a:t>Summarize documents for studying</a:t>
            </a:r>
          </a:p>
          <a:p>
            <a:pPr marL="171450" indent="-171450" algn="l">
              <a:buFontTx/>
              <a:buChar char="-"/>
            </a:pPr>
            <a:r>
              <a:rPr lang="en-US" altLang="ko-KR" dirty="0"/>
              <a:t>Help students locate specific terminology or concepts within their course materials</a:t>
            </a:r>
            <a:endParaRPr lang="en-US" altLang="ko-KR" b="0" i="0" dirty="0">
              <a:effectLst/>
              <a:latin typeface="Arial" panose="020B0604020202020204" pitchFamily="34" charset="0"/>
            </a:endParaRPr>
          </a:p>
          <a:p>
            <a:pPr marL="171450" indent="-171450" algn="l">
              <a:buFont typeface="Wingdings" panose="05000000000000000000" pitchFamily="2" charset="2"/>
              <a:buChar char="è"/>
            </a:pPr>
            <a:r>
              <a:rPr lang="en-US" altLang="ko-KR" b="0" i="0" dirty="0">
                <a:effectLst/>
                <a:latin typeface="Arial" panose="020B0604020202020204" pitchFamily="34" charset="0"/>
              </a:rPr>
              <a:t>provide student with custom and interactive learning experience!!</a:t>
            </a:r>
          </a:p>
          <a:p>
            <a:pPr marL="171450" indent="-171450" algn="l">
              <a:buFont typeface="Wingdings" panose="05000000000000000000" pitchFamily="2" charset="2"/>
              <a:buChar char="è"/>
            </a:pPr>
            <a:endParaRPr lang="en-US" altLang="ko-KR" b="0" i="0" dirty="0">
              <a:effectLst/>
              <a:latin typeface="Arial" panose="020B0604020202020204" pitchFamily="34" charset="0"/>
            </a:endParaRP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altLang="ko-KR" b="0" i="0" dirty="0">
                <a:effectLst/>
                <a:latin typeface="Arial" panose="020B0604020202020204" pitchFamily="34" charset="0"/>
              </a:rPr>
              <a:t>Adaptability and specialization</a:t>
            </a:r>
          </a:p>
          <a:p>
            <a:pPr marL="171450" indent="-171450" algn="l">
              <a:buFont typeface="Wingdings" panose="05000000000000000000" pitchFamily="2" charset="2"/>
              <a:buChar char="è"/>
            </a:pPr>
            <a:r>
              <a:rPr lang="en-US" altLang="ko-KR" b="0" i="0" dirty="0">
                <a:effectLst/>
                <a:latin typeface="Arial" panose="020B0604020202020204" pitchFamily="34" charset="0"/>
              </a:rPr>
              <a:t>No hallucinations or bias towards pre-training</a:t>
            </a:r>
          </a:p>
          <a:p>
            <a:pPr marL="171450" indent="-171450" algn="l">
              <a:buFont typeface="Wingdings" panose="05000000000000000000" pitchFamily="2" charset="2"/>
              <a:buChar char="è"/>
            </a:pPr>
            <a:r>
              <a:rPr lang="en-US" altLang="ko-KR" b="0" i="0" dirty="0">
                <a:effectLst/>
                <a:latin typeface="Arial" panose="020B0604020202020204" pitchFamily="34" charset="0"/>
              </a:rPr>
              <a:t>Interactivity with user</a:t>
            </a:r>
          </a:p>
          <a:p>
            <a:pPr marL="171450" indent="-171450" algn="l">
              <a:buFont typeface="Wingdings" panose="05000000000000000000" pitchFamily="2" charset="2"/>
              <a:buChar char="è"/>
            </a:pPr>
            <a:r>
              <a:rPr lang="en-US" altLang="ko-KR" b="0" i="0" dirty="0">
                <a:effectLst/>
                <a:latin typeface="Arial" panose="020B0604020202020204" pitchFamily="34" charset="0"/>
              </a:rPr>
              <a:t>Large amounts of data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52A24-7661-409D-A59B-2191D87453A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47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52A24-7661-409D-A59B-2191D87453A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278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52A24-7661-409D-A59B-2191D87453A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02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52A24-7661-409D-A59B-2191D87453A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780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52A24-7661-409D-A59B-2191D87453A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438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52A24-7661-409D-A59B-2191D87453A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468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+ letting the model highlight the related sentence during chatting or putting comment might also be good function. It’s </a:t>
            </a:r>
            <a:r>
              <a:rPr lang="en-US" altLang="ko-KR" dirty="0" err="1"/>
              <a:t>gonna</a:t>
            </a:r>
            <a:r>
              <a:rPr lang="en-US" altLang="ko-KR" dirty="0"/>
              <a:t> be hard to implement though (chatbot </a:t>
            </a:r>
            <a:r>
              <a:rPr lang="ko-KR" altLang="en-US" dirty="0"/>
              <a:t>대신에 이거 넣을지 말지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52A24-7661-409D-A59B-2191D87453A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344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0.jpe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" Type="http://schemas.openxmlformats.org/officeDocument/2006/relationships/image" Target="../media/image1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4.png"/><Relationship Id="rId5" Type="http://schemas.openxmlformats.org/officeDocument/2006/relationships/image" Target="../media/image4.png"/><Relationship Id="rId15" Type="http://schemas.openxmlformats.org/officeDocument/2006/relationships/image" Target="../media/image42.png"/><Relationship Id="rId10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38.pn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8905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114800" y="1117600"/>
            <a:ext cx="12827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117600"/>
            <a:ext cx="42926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5930900"/>
            <a:ext cx="10972800" cy="609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581400" y="6921500"/>
            <a:ext cx="11125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3200" b="1" i="0" u="none" strike="noStrike" spc="100" dirty="0">
                <a:solidFill>
                  <a:srgbClr val="000000"/>
                </a:solidFill>
                <a:latin typeface="Pretendard Regular"/>
              </a:rPr>
              <a:t>Team </a:t>
            </a:r>
            <a:r>
              <a:rPr lang="en-US" sz="3200" b="1" i="0" u="none" strike="noStrike" spc="100" dirty="0" err="1">
                <a:solidFill>
                  <a:srgbClr val="000000"/>
                </a:solidFill>
                <a:latin typeface="Pretendard Regular"/>
              </a:rPr>
              <a:t>Kapstone</a:t>
            </a:r>
            <a:endParaRPr lang="en-US" sz="3200" b="1" i="0" u="none" strike="noStrike" spc="100" dirty="0">
              <a:solidFill>
                <a:srgbClr val="000000"/>
              </a:solidFill>
              <a:latin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en-US" sz="2600" b="0" i="0" u="none" strike="noStrike" spc="100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en-US" sz="2600" b="0" i="0" u="none" strike="noStrike" spc="100" dirty="0" err="1">
                <a:solidFill>
                  <a:srgbClr val="000000"/>
                </a:solidFill>
                <a:latin typeface="Pretendard Regular"/>
              </a:rPr>
              <a:t>Juyong</a:t>
            </a:r>
            <a:r>
              <a:rPr lang="en-US" sz="2600" b="0" i="0" u="none" strike="noStrike" spc="100" dirty="0">
                <a:solidFill>
                  <a:srgbClr val="000000"/>
                </a:solidFill>
                <a:latin typeface="Pretendard Regular"/>
              </a:rPr>
              <a:t> Rhee, </a:t>
            </a:r>
            <a:r>
              <a:rPr lang="en-US" sz="2600" b="0" i="0" u="none" strike="noStrike" spc="100" dirty="0" err="1">
                <a:solidFill>
                  <a:srgbClr val="000000"/>
                </a:solidFill>
                <a:latin typeface="Pretendard Regular"/>
              </a:rPr>
              <a:t>Yewon</a:t>
            </a:r>
            <a:r>
              <a:rPr lang="en-US" sz="2600" b="0" i="0" u="none" strike="noStrike" spc="100" dirty="0">
                <a:solidFill>
                  <a:srgbClr val="000000"/>
                </a:solidFill>
                <a:latin typeface="Pretendard Regular"/>
              </a:rPr>
              <a:t> Chun, </a:t>
            </a:r>
            <a:r>
              <a:rPr lang="en-US" sz="2600" b="0" i="0" u="none" strike="noStrike" spc="100" dirty="0" err="1">
                <a:solidFill>
                  <a:srgbClr val="000000"/>
                </a:solidFill>
                <a:latin typeface="Pretendard Regular"/>
              </a:rPr>
              <a:t>Jihee</a:t>
            </a:r>
            <a:r>
              <a:rPr lang="en-US" sz="2600" b="0" i="0" u="none" strike="noStrike" spc="100" dirty="0">
                <a:solidFill>
                  <a:srgbClr val="000000"/>
                </a:solidFill>
                <a:latin typeface="Pretendard Regular"/>
              </a:rPr>
              <a:t> Hwang, Jorge </a:t>
            </a:r>
            <a:r>
              <a:rPr lang="en-US" sz="2600" b="0" i="0" u="none" strike="noStrike" spc="100" dirty="0" err="1">
                <a:solidFill>
                  <a:srgbClr val="000000"/>
                </a:solidFill>
                <a:latin typeface="Pretendard Regular"/>
              </a:rPr>
              <a:t>Alcorta</a:t>
            </a:r>
            <a:endParaRPr lang="en-US" sz="2600" b="0" i="0" u="none" strike="noStrike" spc="100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41800" y="6032500"/>
            <a:ext cx="9817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spc="1200">
                <a:solidFill>
                  <a:srgbClr val="F5F5F5"/>
                </a:solidFill>
                <a:latin typeface="Pretendard Medium"/>
              </a:rPr>
              <a:t>PROPOSAL PRESENTATION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68600" y="4114800"/>
            <a:ext cx="12750800" cy="168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500" b="0" i="0" u="none" strike="noStrike" spc="100" dirty="0">
                <a:solidFill>
                  <a:srgbClr val="000000"/>
                </a:solidFill>
                <a:latin typeface="Pretendard Bold"/>
              </a:rPr>
              <a:t>Perfect </a:t>
            </a:r>
            <a:r>
              <a:rPr lang="en-US" sz="9500" b="0" i="0" u="none" strike="noStrike" spc="100" dirty="0" err="1">
                <a:solidFill>
                  <a:srgbClr val="000000"/>
                </a:solidFill>
                <a:latin typeface="Pretendard Bold"/>
              </a:rPr>
              <a:t>Studymate</a:t>
            </a:r>
            <a:endParaRPr lang="en-US" sz="9500" b="0" i="0" u="none" strike="noStrike" spc="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778500" y="698500"/>
            <a:ext cx="67437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600">
                <a:solidFill>
                  <a:srgbClr val="000000"/>
                </a:solidFill>
                <a:latin typeface="Pretendard ExtraBold"/>
              </a:rPr>
              <a:t>2024 FALL 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600">
                <a:solidFill>
                  <a:srgbClr val="000000"/>
                </a:solidFill>
                <a:latin typeface="Pretendard ExtraBold"/>
              </a:rPr>
              <a:t>CAPSTONE DESIGN PROJECT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6250" y="603250"/>
            <a:ext cx="247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100" dirty="0">
                <a:solidFill>
                  <a:srgbClr val="000000"/>
                </a:solidFill>
                <a:latin typeface="Pretendard Light"/>
              </a:rPr>
              <a:t> 2024.10.04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7E3200-F77D-8653-980D-66613F0D8059}"/>
              </a:ext>
            </a:extLst>
          </p:cNvPr>
          <p:cNvSpPr txBox="1"/>
          <p:nvPr/>
        </p:nvSpPr>
        <p:spPr>
          <a:xfrm>
            <a:off x="14173200" y="876300"/>
            <a:ext cx="3459616" cy="4603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100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en-US" sz="2200" spc="100" dirty="0" err="1">
                <a:solidFill>
                  <a:srgbClr val="000000"/>
                </a:solidFill>
                <a:latin typeface="Pretendard Light"/>
              </a:rPr>
              <a:t>SungKyunKwan</a:t>
            </a:r>
            <a:r>
              <a:rPr lang="en-US" sz="2200" spc="100" dirty="0">
                <a:solidFill>
                  <a:srgbClr val="000000"/>
                </a:solidFill>
                <a:latin typeface="Pretendard Light"/>
              </a:rPr>
              <a:t> Univ.</a:t>
            </a:r>
            <a:endParaRPr lang="en-US" sz="2200" b="0" i="0" u="none" strike="noStrike" spc="100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615AD0FD-1996-CA95-FCAF-585F191EEF1D}"/>
              </a:ext>
            </a:extLst>
          </p:cNvPr>
          <p:cNvSpPr txBox="1"/>
          <p:nvPr/>
        </p:nvSpPr>
        <p:spPr>
          <a:xfrm>
            <a:off x="1998776" y="1238250"/>
            <a:ext cx="247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100" dirty="0">
                <a:solidFill>
                  <a:srgbClr val="000000"/>
                </a:solidFill>
                <a:latin typeface="Pretendard Light"/>
              </a:rPr>
              <a:t>AI</a:t>
            </a:r>
            <a:r>
              <a:rPr lang="ko-KR" altLang="en-US" sz="2200" b="0" i="0" u="none" strike="noStrike" spc="100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en-US" altLang="ko-KR" sz="2200" b="0" i="0" u="none" strike="noStrike" spc="100" dirty="0">
                <a:solidFill>
                  <a:srgbClr val="000000"/>
                </a:solidFill>
                <a:latin typeface="Pretendard Light"/>
              </a:rPr>
              <a:t>project</a:t>
            </a:r>
            <a:endParaRPr lang="en-US" sz="2200" b="0" i="0" u="none" strike="noStrike" spc="100" dirty="0">
              <a:solidFill>
                <a:srgbClr val="000000"/>
              </a:solidFill>
              <a:latin typeface="Pretendar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B10B0806-478A-D320-ACA2-0AC7F54B8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271" y="6076315"/>
            <a:ext cx="4232445" cy="282363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BBDAF13-2584-3DBF-C9CE-3505FD745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271" y="2922838"/>
            <a:ext cx="1833248" cy="282363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49DD1CE-6998-7B85-BB7F-C72E591A5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685" y="5864410"/>
            <a:ext cx="2258974" cy="282363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C5DB301-C98B-9038-053D-B4D6BCEE9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685" y="2866546"/>
            <a:ext cx="2529192" cy="2823634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161C6947-30FF-36D6-FD92-30593EFDC591}"/>
              </a:ext>
            </a:extLst>
          </p:cNvPr>
          <p:cNvSpPr/>
          <p:nvPr/>
        </p:nvSpPr>
        <p:spPr>
          <a:xfrm>
            <a:off x="10120313" y="6985632"/>
            <a:ext cx="1836000" cy="1836000"/>
          </a:xfrm>
          <a:prstGeom prst="ellipse">
            <a:avLst/>
          </a:prstGeom>
          <a:solidFill>
            <a:schemeClr val="bg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2C24A3D-2D9C-F88D-0271-A1DCAA551E77}"/>
              </a:ext>
            </a:extLst>
          </p:cNvPr>
          <p:cNvSpPr/>
          <p:nvPr/>
        </p:nvSpPr>
        <p:spPr>
          <a:xfrm>
            <a:off x="10130896" y="3955492"/>
            <a:ext cx="1836000" cy="1836000"/>
          </a:xfrm>
          <a:prstGeom prst="ellipse">
            <a:avLst/>
          </a:prstGeom>
          <a:solidFill>
            <a:schemeClr val="bg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76F7C7D-7B7E-9E44-AB13-776652C46F90}"/>
              </a:ext>
            </a:extLst>
          </p:cNvPr>
          <p:cNvSpPr/>
          <p:nvPr/>
        </p:nvSpPr>
        <p:spPr>
          <a:xfrm>
            <a:off x="1676400" y="6873450"/>
            <a:ext cx="1836000" cy="1836000"/>
          </a:xfrm>
          <a:prstGeom prst="ellipse">
            <a:avLst/>
          </a:prstGeom>
          <a:solidFill>
            <a:schemeClr val="bg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ACDBC84-5667-50D1-FA11-D56D09B77756}"/>
              </a:ext>
            </a:extLst>
          </p:cNvPr>
          <p:cNvSpPr/>
          <p:nvPr/>
        </p:nvSpPr>
        <p:spPr>
          <a:xfrm>
            <a:off x="1691649" y="3949884"/>
            <a:ext cx="1836000" cy="1836000"/>
          </a:xfrm>
          <a:prstGeom prst="ellipse">
            <a:avLst/>
          </a:prstGeom>
          <a:solidFill>
            <a:schemeClr val="bg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307445" y="6319314"/>
            <a:ext cx="5688000" cy="216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1204383" y="6187309"/>
            <a:ext cx="15913100" cy="12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447588" y="7542317"/>
            <a:ext cx="3911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en-US" altLang="ko-KR" sz="2400" b="0" i="0" dirty="0">
                <a:effectLst/>
                <a:latin typeface="Arial" panose="020B0604020202020204" pitchFamily="34" charset="0"/>
              </a:rPr>
              <a:t>Summarize documents and course materials for studying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87274" y="7018867"/>
            <a:ext cx="3438525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dirty="0">
                <a:solidFill>
                  <a:srgbClr val="000000"/>
                </a:solidFill>
                <a:ea typeface="Pretendard Bold"/>
              </a:rPr>
              <a:t>Summarization</a:t>
            </a:r>
            <a:endParaRPr lang="ko-KR" sz="3600" b="1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208521" y="7615132"/>
            <a:ext cx="4628724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en-US" altLang="ko-KR" sz="2800" dirty="0"/>
              <a:t>Help students locate specific terminology or concepts within their course materials</a:t>
            </a:r>
            <a:endParaRPr lang="en-US" altLang="ko-KR" sz="28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208521" y="6840432"/>
            <a:ext cx="2946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dirty="0">
                <a:solidFill>
                  <a:srgbClr val="000000"/>
                </a:solidFill>
                <a:ea typeface="Pretendard Bold"/>
              </a:rPr>
              <a:t>Search</a:t>
            </a:r>
            <a:endParaRPr lang="ko-KR" sz="3600" b="1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458171" y="4314904"/>
            <a:ext cx="3911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en-US" altLang="ko-KR" sz="2400" dirty="0">
                <a:latin typeface="Arial" panose="020B0604020202020204" pitchFamily="34" charset="0"/>
              </a:rPr>
              <a:t>C</a:t>
            </a:r>
            <a:r>
              <a:rPr lang="en-US" altLang="ko-KR" sz="2400" b="0" i="0" dirty="0">
                <a:effectLst/>
                <a:latin typeface="Arial" panose="020B0604020202020204" pitchFamily="34" charset="0"/>
              </a:rPr>
              <a:t>reate sample personalized quizzes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97858" y="3858976"/>
            <a:ext cx="2946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dirty="0">
                <a:solidFill>
                  <a:srgbClr val="000000"/>
                </a:solidFill>
                <a:ea typeface="Pretendard Bold"/>
              </a:rPr>
              <a:t>Quiz</a:t>
            </a:r>
            <a:endParaRPr lang="ko-KR" sz="3600" b="1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204758" y="4418093"/>
            <a:ext cx="3911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9"/>
              </a:lnSpc>
            </a:pPr>
            <a:r>
              <a:rPr lang="en-US" altLang="ko-KR" sz="2800" dirty="0"/>
              <a:t>RAG-based AI chatbot </a:t>
            </a:r>
            <a:r>
              <a:rPr lang="en-US" altLang="ko-KR" sz="2800" b="0" i="0" dirty="0">
                <a:effectLst/>
              </a:rPr>
              <a:t>to ask questions to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204758" y="3858976"/>
            <a:ext cx="2946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dirty="0">
                <a:solidFill>
                  <a:srgbClr val="000000"/>
                </a:solidFill>
                <a:ea typeface="Pretendard Bold"/>
              </a:rPr>
              <a:t>Chatbot</a:t>
            </a:r>
            <a:endParaRPr lang="ko-KR" sz="3600" b="1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 dirty="0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23F08A48-324C-B4C4-C522-5A12262F2A87}"/>
              </a:ext>
            </a:extLst>
          </p:cNvPr>
          <p:cNvSpPr txBox="1"/>
          <p:nvPr/>
        </p:nvSpPr>
        <p:spPr>
          <a:xfrm>
            <a:off x="1822455" y="190671"/>
            <a:ext cx="14236700" cy="17335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32800"/>
              </a:lnSpc>
            </a:pPr>
            <a:r>
              <a:rPr lang="en-US" altLang="ko-KR" sz="6600" b="1" i="0" u="none" strike="noStrike" dirty="0">
                <a:solidFill>
                  <a:srgbClr val="000000"/>
                </a:solidFill>
                <a:ea typeface="Pretendard Bold"/>
              </a:rPr>
              <a:t>Proposed Approach and S</a:t>
            </a:r>
            <a:r>
              <a:rPr lang="en-US" altLang="ko-KR" sz="6600" b="1" dirty="0">
                <a:solidFill>
                  <a:srgbClr val="000000"/>
                </a:solidFill>
                <a:ea typeface="Pretendard Bold"/>
              </a:rPr>
              <a:t>olution</a:t>
            </a:r>
            <a:endParaRPr lang="ko-KR" altLang="ko-KR" sz="6600" b="1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31" name="Picture 20">
            <a:extLst>
              <a:ext uri="{FF2B5EF4-FFF2-40B4-BE49-F238E27FC236}">
                <a16:creationId xmlns:a16="http://schemas.microsoft.com/office/drawing/2014/main" id="{7DA44295-62E1-7892-C4AD-EB89DAB811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2900" y="6877684"/>
            <a:ext cx="1905000" cy="1905000"/>
          </a:xfrm>
          <a:prstGeom prst="rect">
            <a:avLst/>
          </a:prstGeom>
        </p:spPr>
      </p:pic>
      <p:pic>
        <p:nvPicPr>
          <p:cNvPr id="33" name="그래픽 32" descr="서적 윤곽선">
            <a:extLst>
              <a:ext uri="{FF2B5EF4-FFF2-40B4-BE49-F238E27FC236}">
                <a16:creationId xmlns:a16="http://schemas.microsoft.com/office/drawing/2014/main" id="{B64F2A93-2838-0F53-B81E-2D6E242B50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00862" y="7222359"/>
            <a:ext cx="1477962" cy="1477962"/>
          </a:xfrm>
          <a:prstGeom prst="rect">
            <a:avLst/>
          </a:prstGeom>
        </p:spPr>
      </p:pic>
      <p:pic>
        <p:nvPicPr>
          <p:cNvPr id="36" name="그림 35" descr="블랙, 어둠이(가) 표시된 사진&#10;&#10;자동 생성된 설명">
            <a:extLst>
              <a:ext uri="{FF2B5EF4-FFF2-40B4-BE49-F238E27FC236}">
                <a16:creationId xmlns:a16="http://schemas.microsoft.com/office/drawing/2014/main" id="{6317E80E-C616-7F6A-7439-4DCC565872F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12" y="4194168"/>
            <a:ext cx="1350350" cy="1350350"/>
          </a:xfrm>
          <a:prstGeom prst="rect">
            <a:avLst/>
          </a:prstGeom>
        </p:spPr>
      </p:pic>
      <p:pic>
        <p:nvPicPr>
          <p:cNvPr id="38" name="그림 37" descr="블랙, 어둠이(가) 표시된 사진&#10;&#10;자동 생성된 설명">
            <a:extLst>
              <a:ext uri="{FF2B5EF4-FFF2-40B4-BE49-F238E27FC236}">
                <a16:creationId xmlns:a16="http://schemas.microsoft.com/office/drawing/2014/main" id="{2569816F-D914-C30A-570B-5C54E402E18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218" y="4291177"/>
            <a:ext cx="1337650" cy="133765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7AFB670-4D68-E77F-DEC2-5DD11FDD963B}"/>
              </a:ext>
            </a:extLst>
          </p:cNvPr>
          <p:cNvSpPr txBox="1"/>
          <p:nvPr/>
        </p:nvSpPr>
        <p:spPr>
          <a:xfrm>
            <a:off x="5231941" y="2650602"/>
            <a:ext cx="12979854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100" b="1" dirty="0"/>
              <a:t>P</a:t>
            </a:r>
            <a:r>
              <a:rPr lang="en-US" altLang="ko-KR" sz="3100" b="1" i="0" dirty="0">
                <a:effectLst/>
              </a:rPr>
              <a:t>rovide student with custom and interactive learning experience</a:t>
            </a:r>
            <a:r>
              <a:rPr lang="en-US" altLang="ko-KR" sz="3100" b="0" i="0" dirty="0">
                <a:effectLst/>
              </a:rPr>
              <a:t>!</a:t>
            </a:r>
          </a:p>
        </p:txBody>
      </p:sp>
      <p:pic>
        <p:nvPicPr>
          <p:cNvPr id="45" name="Picture 19">
            <a:extLst>
              <a:ext uri="{FF2B5EF4-FFF2-40B4-BE49-F238E27FC236}">
                <a16:creationId xmlns:a16="http://schemas.microsoft.com/office/drawing/2014/main" id="{3B68D7C0-F273-A04E-A956-A3BF62714E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29882" y="2631782"/>
            <a:ext cx="2625444" cy="656361"/>
          </a:xfrm>
          <a:prstGeom prst="rect">
            <a:avLst/>
          </a:prstGeom>
        </p:spPr>
      </p:pic>
      <p:sp>
        <p:nvSpPr>
          <p:cNvPr id="46" name="TextBox 30">
            <a:extLst>
              <a:ext uri="{FF2B5EF4-FFF2-40B4-BE49-F238E27FC236}">
                <a16:creationId xmlns:a16="http://schemas.microsoft.com/office/drawing/2014/main" id="{4CBBCD77-1013-D075-3E26-C5AD75E79E09}"/>
              </a:ext>
            </a:extLst>
          </p:cNvPr>
          <p:cNvSpPr txBox="1"/>
          <p:nvPr/>
        </p:nvSpPr>
        <p:spPr>
          <a:xfrm>
            <a:off x="2612227" y="2704807"/>
            <a:ext cx="2082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1" i="0" u="none" strike="noStrike" spc="200" dirty="0">
                <a:solidFill>
                  <a:srgbClr val="F5F5F5"/>
                </a:solidFill>
                <a:latin typeface="+mj-lt"/>
              </a:rPr>
              <a:t>GOAL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>
                <a:solidFill>
                  <a:srgbClr val="000000"/>
                </a:solidFill>
                <a:latin typeface="Pretendard Medium"/>
              </a:rPr>
              <a:t>04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80DEB4E9-64F4-26A0-559A-17BFC6CC05CA}"/>
              </a:ext>
            </a:extLst>
          </p:cNvPr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6600" b="1" i="0" u="none" strike="noStrike" spc="200" dirty="0">
                <a:solidFill>
                  <a:srgbClr val="000000"/>
                </a:solidFill>
                <a:ea typeface="Pretendard Bold"/>
              </a:rPr>
              <a:t>Background</a:t>
            </a:r>
            <a:endParaRPr lang="ko-KR" sz="6500" b="0" i="0" u="none" strike="noStrike" spc="2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23" name="Picture 6" descr="What is LangChain? AI App Development Framework Explained ...">
            <a:extLst>
              <a:ext uri="{FF2B5EF4-FFF2-40B4-BE49-F238E27FC236}">
                <a16:creationId xmlns:a16="http://schemas.microsoft.com/office/drawing/2014/main" id="{A5602D95-3131-287E-D811-19B5889D0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0" t="35350" r="15555" b="34713"/>
          <a:stretch/>
        </p:blipFill>
        <p:spPr bwMode="auto">
          <a:xfrm>
            <a:off x="1250043" y="3493651"/>
            <a:ext cx="5202767" cy="119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 descr="텍스트, 명함, 스크린샷, 폰트이(가) 표시된 사진&#10;&#10;자동 생성된 설명">
            <a:extLst>
              <a:ext uri="{FF2B5EF4-FFF2-40B4-BE49-F238E27FC236}">
                <a16:creationId xmlns:a16="http://schemas.microsoft.com/office/drawing/2014/main" id="{D6D5266C-49DA-6450-01E5-B2CA0A29B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7" y="4561248"/>
            <a:ext cx="7344833" cy="40573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607B95-C975-BF18-6E29-9EAA257F0E31}"/>
              </a:ext>
            </a:extLst>
          </p:cNvPr>
          <p:cNvSpPr txBox="1"/>
          <p:nvPr/>
        </p:nvSpPr>
        <p:spPr>
          <a:xfrm>
            <a:off x="9404350" y="3709551"/>
            <a:ext cx="8138026" cy="4226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3600" dirty="0"/>
              <a:t>Open-source SDK for building applications with LLMs</a:t>
            </a:r>
            <a:endParaRPr lang="en-US" altLang="ko-KR" sz="3600" b="0" i="0" u="none" strike="noStrike" dirty="0">
              <a:effectLst/>
            </a:endParaRPr>
          </a:p>
          <a:p>
            <a:pPr marL="571500" indent="-5715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3600" b="0" i="0" u="none" strike="noStrike" dirty="0">
                <a:effectLst/>
              </a:rPr>
              <a:t>Integrates external data (PDF, web pag</a:t>
            </a:r>
            <a:r>
              <a:rPr lang="en-US" altLang="ko-KR" sz="3600" dirty="0"/>
              <a:t>e, database) for more relevant and accurate results</a:t>
            </a:r>
            <a:endParaRPr lang="en-US" altLang="ko-KR" sz="3600" b="0" i="0" u="none" strike="noStrike" dirty="0">
              <a:effectLst/>
            </a:endParaRPr>
          </a:p>
          <a:p>
            <a:pPr marL="571500" indent="-5715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3600" dirty="0"/>
              <a:t>Optimizes data retrieval and storage with vector databases</a:t>
            </a:r>
            <a:endParaRPr lang="en-US" altLang="ko-KR" sz="3600" b="0" i="0" u="none" strike="noStrike" dirty="0">
              <a:effectLst/>
            </a:endParaRPr>
          </a:p>
        </p:txBody>
      </p:sp>
      <p:pic>
        <p:nvPicPr>
          <p:cNvPr id="28" name="Picture 12">
            <a:extLst>
              <a:ext uri="{FF2B5EF4-FFF2-40B4-BE49-F238E27FC236}">
                <a16:creationId xmlns:a16="http://schemas.microsoft.com/office/drawing/2014/main" id="{E882C6E0-F981-3C0B-553D-B9C30097B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075789" y="5810250"/>
            <a:ext cx="5143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>
                <a:solidFill>
                  <a:srgbClr val="000000"/>
                </a:solidFill>
                <a:latin typeface="Pretendard Medium"/>
              </a:rPr>
              <a:t>04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80DEB4E9-64F4-26A0-559A-17BFC6CC05CA}"/>
              </a:ext>
            </a:extLst>
          </p:cNvPr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6600" b="1" i="0" u="none" strike="noStrike" spc="200" dirty="0">
                <a:solidFill>
                  <a:srgbClr val="000000"/>
                </a:solidFill>
                <a:ea typeface="Pretendard Bold"/>
              </a:rPr>
              <a:t>Background</a:t>
            </a:r>
            <a:endParaRPr lang="ko-KR" sz="6500" b="0" i="0" u="none" strike="noStrike" spc="2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9" name="Picture 8" descr="Supercharge Your Search with ChromaDB | by Arun Haridas | Medium">
            <a:extLst>
              <a:ext uri="{FF2B5EF4-FFF2-40B4-BE49-F238E27FC236}">
                <a16:creationId xmlns:a16="http://schemas.microsoft.com/office/drawing/2014/main" id="{C1CBEB24-267F-8A08-9C41-1877A6B73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999" y="3905489"/>
            <a:ext cx="4038600" cy="373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A0AA44-C47D-B57E-1D6D-B09F0D3BC027}"/>
              </a:ext>
            </a:extLst>
          </p:cNvPr>
          <p:cNvSpPr txBox="1"/>
          <p:nvPr/>
        </p:nvSpPr>
        <p:spPr>
          <a:xfrm>
            <a:off x="8225926" y="2685225"/>
            <a:ext cx="8138025" cy="5463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3600" dirty="0"/>
          </a:p>
          <a:p>
            <a:pPr marL="571500" indent="-5715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3600" b="0" i="0" u="none" strike="noStrike" dirty="0">
                <a:effectLst/>
              </a:rPr>
              <a:t>A vector </a:t>
            </a:r>
            <a:r>
              <a:rPr lang="en-US" altLang="ko-KR" sz="3600" dirty="0"/>
              <a:t>DB that stores and retrieves semi-structured and unstructured data in vector form</a:t>
            </a:r>
          </a:p>
          <a:p>
            <a:pPr marL="571500" indent="-5715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3600" b="0" i="0" u="none" strike="noStrike" dirty="0">
                <a:effectLst/>
              </a:rPr>
              <a:t>Optimized for real-time AI applications, providing fast access without disk-based latency</a:t>
            </a:r>
          </a:p>
          <a:p>
            <a:pPr marL="571500" indent="-5715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3600" dirty="0"/>
              <a:t>Easy for developers to interact with and manage large datasets efficiently</a:t>
            </a:r>
            <a:endParaRPr lang="en-US" altLang="ko-KR" sz="3600" b="0" i="0" u="none" strike="noStrike" dirty="0">
              <a:effectLst/>
            </a:endParaRP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EC4F43F7-BF5C-36D8-BB90-C7599AFADF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070350" y="5772150"/>
            <a:ext cx="5143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11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9798" y="11822767"/>
            <a:ext cx="67206930" cy="457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>
                <a:solidFill>
                  <a:srgbClr val="000000"/>
                </a:solidFill>
                <a:latin typeface="Pretendard Medium"/>
              </a:rPr>
              <a:t>05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B352FF4B-9183-E3B5-F804-82A5CB377729}"/>
              </a:ext>
            </a:extLst>
          </p:cNvPr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6600" b="1" i="0" u="none" strike="noStrike" spc="200" dirty="0">
                <a:solidFill>
                  <a:srgbClr val="000000"/>
                </a:solidFill>
                <a:ea typeface="Pretendard Bold"/>
              </a:rPr>
              <a:t>Tech</a:t>
            </a:r>
            <a:r>
              <a:rPr lang="ko-KR" altLang="en-US" sz="6600" b="1" i="0" u="none" strike="noStrike" spc="200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en-US" altLang="ko-KR" sz="6600" b="1" i="0" u="none" strike="noStrike" spc="200" dirty="0">
                <a:solidFill>
                  <a:srgbClr val="000000"/>
                </a:solidFill>
                <a:ea typeface="Pretendard Bold"/>
              </a:rPr>
              <a:t>Stack</a:t>
            </a:r>
            <a:endParaRPr lang="ko-KR" sz="6600" b="0" i="0" u="none" strike="noStrike" spc="2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89D26F6F-5B60-E382-EFA6-9215B900D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803900" y="5778500"/>
            <a:ext cx="6667500" cy="25400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8826A4BD-8088-D1F2-63F6-216CC547D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193800" y="5778500"/>
            <a:ext cx="15913100" cy="12700"/>
          </a:xfrm>
          <a:prstGeom prst="rect">
            <a:avLst/>
          </a:prstGeom>
        </p:spPr>
      </p:pic>
      <p:pic>
        <p:nvPicPr>
          <p:cNvPr id="17" name="Picture 19">
            <a:extLst>
              <a:ext uri="{FF2B5EF4-FFF2-40B4-BE49-F238E27FC236}">
                <a16:creationId xmlns:a16="http://schemas.microsoft.com/office/drawing/2014/main" id="{4C8FF494-4E0E-CC98-080D-97447D4346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8900" y="2375452"/>
            <a:ext cx="2590800" cy="647700"/>
          </a:xfrm>
          <a:prstGeom prst="rect">
            <a:avLst/>
          </a:prstGeom>
        </p:spPr>
      </p:pic>
      <p:sp>
        <p:nvSpPr>
          <p:cNvPr id="18" name="TextBox 30">
            <a:extLst>
              <a:ext uri="{FF2B5EF4-FFF2-40B4-BE49-F238E27FC236}">
                <a16:creationId xmlns:a16="http://schemas.microsoft.com/office/drawing/2014/main" id="{C5E7D7A8-4C15-F48E-A193-C04B7C74FBF2}"/>
              </a:ext>
            </a:extLst>
          </p:cNvPr>
          <p:cNvSpPr txBox="1"/>
          <p:nvPr/>
        </p:nvSpPr>
        <p:spPr>
          <a:xfrm>
            <a:off x="1612900" y="2464352"/>
            <a:ext cx="2082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200" dirty="0">
                <a:solidFill>
                  <a:srgbClr val="F5F5F5"/>
                </a:solidFill>
                <a:latin typeface="Pretendard SemiBold"/>
              </a:rPr>
              <a:t>Frontend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8F4933B2-2087-322E-4722-4BB2C12722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5004" y="2394226"/>
            <a:ext cx="2590800" cy="647700"/>
          </a:xfrm>
          <a:prstGeom prst="rect">
            <a:avLst/>
          </a:prstGeom>
        </p:spPr>
      </p:pic>
      <p:sp>
        <p:nvSpPr>
          <p:cNvPr id="20" name="TextBox 30">
            <a:extLst>
              <a:ext uri="{FF2B5EF4-FFF2-40B4-BE49-F238E27FC236}">
                <a16:creationId xmlns:a16="http://schemas.microsoft.com/office/drawing/2014/main" id="{9A034ADE-0206-2AD4-8B35-C543E4F50C07}"/>
              </a:ext>
            </a:extLst>
          </p:cNvPr>
          <p:cNvSpPr txBox="1"/>
          <p:nvPr/>
        </p:nvSpPr>
        <p:spPr>
          <a:xfrm>
            <a:off x="9869004" y="2483126"/>
            <a:ext cx="2082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spc="200" dirty="0">
                <a:solidFill>
                  <a:srgbClr val="F5F5F5"/>
                </a:solidFill>
                <a:latin typeface="Pretendard SemiBold"/>
                <a:ea typeface="Pretendard SemiBold"/>
              </a:rPr>
              <a:t>Backend</a:t>
            </a:r>
            <a:endParaRPr lang="en-US" sz="2600" b="0" i="0" u="none" strike="noStrike" spc="200" dirty="0">
              <a:solidFill>
                <a:srgbClr val="F5F5F5"/>
              </a:solidFill>
              <a:latin typeface="Pretendard SemiBold"/>
            </a:endParaRPr>
          </a:p>
        </p:txBody>
      </p:sp>
      <p:pic>
        <p:nvPicPr>
          <p:cNvPr id="21" name="Picture 19">
            <a:extLst>
              <a:ext uri="{FF2B5EF4-FFF2-40B4-BE49-F238E27FC236}">
                <a16:creationId xmlns:a16="http://schemas.microsoft.com/office/drawing/2014/main" id="{4A977524-D0F2-725A-722F-CCF8B465FB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5004" y="6039126"/>
            <a:ext cx="2590800" cy="647700"/>
          </a:xfrm>
          <a:prstGeom prst="rect">
            <a:avLst/>
          </a:prstGeom>
        </p:spPr>
      </p:pic>
      <p:sp>
        <p:nvSpPr>
          <p:cNvPr id="22" name="TextBox 30">
            <a:extLst>
              <a:ext uri="{FF2B5EF4-FFF2-40B4-BE49-F238E27FC236}">
                <a16:creationId xmlns:a16="http://schemas.microsoft.com/office/drawing/2014/main" id="{0356D796-D194-FFE6-CA6F-0E8CD323A895}"/>
              </a:ext>
            </a:extLst>
          </p:cNvPr>
          <p:cNvSpPr txBox="1"/>
          <p:nvPr/>
        </p:nvSpPr>
        <p:spPr>
          <a:xfrm>
            <a:off x="9869004" y="6128026"/>
            <a:ext cx="2082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spc="200" dirty="0">
                <a:solidFill>
                  <a:srgbClr val="F5F5F5"/>
                </a:solidFill>
                <a:latin typeface="Pretendard SemiBold"/>
                <a:ea typeface="Pretendard SemiBold"/>
              </a:rPr>
              <a:t>Other tools</a:t>
            </a:r>
            <a:endParaRPr lang="en-US" sz="2600" b="0" i="0" u="none" strike="noStrike" spc="200" dirty="0">
              <a:solidFill>
                <a:srgbClr val="F5F5F5"/>
              </a:solidFill>
              <a:latin typeface="Pretendard SemiBold"/>
            </a:endParaRPr>
          </a:p>
        </p:txBody>
      </p:sp>
      <p:pic>
        <p:nvPicPr>
          <p:cNvPr id="25" name="Picture 19">
            <a:extLst>
              <a:ext uri="{FF2B5EF4-FFF2-40B4-BE49-F238E27FC236}">
                <a16:creationId xmlns:a16="http://schemas.microsoft.com/office/drawing/2014/main" id="{A9303F0F-6CD5-E93C-BAC9-2F95D57E75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8900" y="6039126"/>
            <a:ext cx="2590800" cy="647700"/>
          </a:xfrm>
          <a:prstGeom prst="rect">
            <a:avLst/>
          </a:prstGeom>
        </p:spPr>
      </p:pic>
      <p:sp>
        <p:nvSpPr>
          <p:cNvPr id="26" name="TextBox 30">
            <a:extLst>
              <a:ext uri="{FF2B5EF4-FFF2-40B4-BE49-F238E27FC236}">
                <a16:creationId xmlns:a16="http://schemas.microsoft.com/office/drawing/2014/main" id="{58BFF622-A973-A657-EDDA-FE3B62CBA6DE}"/>
              </a:ext>
            </a:extLst>
          </p:cNvPr>
          <p:cNvSpPr txBox="1"/>
          <p:nvPr/>
        </p:nvSpPr>
        <p:spPr>
          <a:xfrm>
            <a:off x="1612900" y="6128026"/>
            <a:ext cx="2082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200" dirty="0">
                <a:solidFill>
                  <a:srgbClr val="F5F5F5"/>
                </a:solidFill>
                <a:latin typeface="Pretendard SemiBold"/>
                <a:ea typeface="Pretendard SemiBold"/>
              </a:rPr>
              <a:t>AI</a:t>
            </a:r>
            <a:endParaRPr lang="en-US" sz="2600" b="0" i="0" u="none" strike="noStrike" spc="200" dirty="0">
              <a:solidFill>
                <a:srgbClr val="F5F5F5"/>
              </a:solidFill>
              <a:latin typeface="Pretendard SemiBold"/>
            </a:endParaRPr>
          </a:p>
        </p:txBody>
      </p:sp>
      <p:pic>
        <p:nvPicPr>
          <p:cNvPr id="30" name="그림 29" descr="그래픽, 클립아트, 상징, 원이(가) 표시된 사진&#10;&#10;자동 생성된 설명">
            <a:extLst>
              <a:ext uri="{FF2B5EF4-FFF2-40B4-BE49-F238E27FC236}">
                <a16:creationId xmlns:a16="http://schemas.microsoft.com/office/drawing/2014/main" id="{7FC6763C-D156-4331-50D3-07AC09B586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0" y="2699302"/>
            <a:ext cx="2472083" cy="2220538"/>
          </a:xfrm>
          <a:prstGeom prst="rect">
            <a:avLst/>
          </a:prstGeom>
        </p:spPr>
      </p:pic>
      <p:pic>
        <p:nvPicPr>
          <p:cNvPr id="32" name="그림 31" descr="다채로움, 그래픽, 원, 창의성이(가) 표시된 사진&#10;&#10;자동 생성된 설명">
            <a:extLst>
              <a:ext uri="{FF2B5EF4-FFF2-40B4-BE49-F238E27FC236}">
                <a16:creationId xmlns:a16="http://schemas.microsoft.com/office/drawing/2014/main" id="{450CA08F-4C9D-5977-5E3E-CD65FB68C8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6" y="3406406"/>
            <a:ext cx="2178786" cy="2178786"/>
          </a:xfrm>
          <a:prstGeom prst="rect">
            <a:avLst/>
          </a:prstGeom>
        </p:spPr>
      </p:pic>
      <p:pic>
        <p:nvPicPr>
          <p:cNvPr id="2054" name="Picture 6" descr="What is LangChain? AI App Development Framework Explained ...">
            <a:extLst>
              <a:ext uri="{FF2B5EF4-FFF2-40B4-BE49-F238E27FC236}">
                <a16:creationId xmlns:a16="http://schemas.microsoft.com/office/drawing/2014/main" id="{184F9A63-A400-9F4E-F2CC-F7A8650AA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0" t="35350" r="15555" b="34713"/>
          <a:stretch/>
        </p:blipFill>
        <p:spPr bwMode="auto">
          <a:xfrm>
            <a:off x="1803400" y="6943862"/>
            <a:ext cx="4253397" cy="9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ercharge Your Search with ChromaDB | by Arun Haridas | Medium">
            <a:extLst>
              <a:ext uri="{FF2B5EF4-FFF2-40B4-BE49-F238E27FC236}">
                <a16:creationId xmlns:a16="http://schemas.microsoft.com/office/drawing/2014/main" id="{04B17301-0715-CC32-3E12-8079D8E81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077" y="7956984"/>
            <a:ext cx="2323523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ithub logo vector icon Stock 벡터 | Adobe Stock">
            <a:extLst>
              <a:ext uri="{FF2B5EF4-FFF2-40B4-BE49-F238E27FC236}">
                <a16:creationId xmlns:a16="http://schemas.microsoft.com/office/drawing/2014/main" id="{D2235C7D-EBF8-38EB-C2BC-2BA4683D0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8" t="11333" r="13733" b="12467"/>
          <a:stretch/>
        </p:blipFill>
        <p:spPr bwMode="auto">
          <a:xfrm>
            <a:off x="10451617" y="7072320"/>
            <a:ext cx="1965784" cy="206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ownload Flask Logo SVG, EPS, PDF, Ai vectors, and PNG (16.28 KB) Free">
            <a:extLst>
              <a:ext uri="{FF2B5EF4-FFF2-40B4-BE49-F238E27FC236}">
                <a16:creationId xmlns:a16="http://schemas.microsoft.com/office/drawing/2014/main" id="{2FB21E27-207D-FCAD-8946-B163BFA8E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885" y="3269295"/>
            <a:ext cx="1689468" cy="217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pring Boot CLI 프로젝트 생성부터 첫 실행까지">
            <a:extLst>
              <a:ext uri="{FF2B5EF4-FFF2-40B4-BE49-F238E27FC236}">
                <a16:creationId xmlns:a16="http://schemas.microsoft.com/office/drawing/2014/main" id="{1A914E3C-3B85-36FD-09E0-EC7EABA80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16630" r="18924" b="18189"/>
          <a:stretch/>
        </p:blipFill>
        <p:spPr bwMode="auto">
          <a:xfrm>
            <a:off x="12536833" y="3189357"/>
            <a:ext cx="2150248" cy="192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B502F1BB-5D10-B4CB-0D84-3578F777E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126" y="2735159"/>
            <a:ext cx="2225000" cy="13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PT3 Articles &amp; Tutorials by Weights &amp; Biases">
            <a:extLst>
              <a:ext uri="{FF2B5EF4-FFF2-40B4-BE49-F238E27FC236}">
                <a16:creationId xmlns:a16="http://schemas.microsoft.com/office/drawing/2014/main" id="{6167664F-0D09-C341-7F86-2D159A423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891" y="6982190"/>
            <a:ext cx="2249217" cy="224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430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3302000" y="571500"/>
            <a:ext cx="11684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6600" b="1" i="0" u="none" strike="noStrike" spc="200" dirty="0">
                <a:solidFill>
                  <a:srgbClr val="000000"/>
                </a:solidFill>
                <a:ea typeface="Pretendard Bold"/>
              </a:rPr>
              <a:t>Plan and Role Assignment</a:t>
            </a:r>
            <a:endParaRPr lang="ko-KR" sz="6600" b="1" i="0" u="none" strike="noStrike" spc="2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>
                <a:solidFill>
                  <a:srgbClr val="000000"/>
                </a:solidFill>
                <a:latin typeface="Pretendard Medium"/>
              </a:rPr>
              <a:t>06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871BE5E4-ED3E-BB7F-83BD-DFBB350AF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915323"/>
              </p:ext>
            </p:extLst>
          </p:nvPr>
        </p:nvGraphicFramePr>
        <p:xfrm>
          <a:off x="1057906" y="2171700"/>
          <a:ext cx="16172188" cy="6968416"/>
        </p:xfrm>
        <a:graphic>
          <a:graphicData uri="http://schemas.openxmlformats.org/drawingml/2006/table">
            <a:tbl>
              <a:tblPr/>
              <a:tblGrid>
                <a:gridCol w="2156290">
                  <a:extLst>
                    <a:ext uri="{9D8B030D-6E8A-4147-A177-3AD203B41FA5}">
                      <a16:colId xmlns:a16="http://schemas.microsoft.com/office/drawing/2014/main" val="2063186470"/>
                    </a:ext>
                  </a:extLst>
                </a:gridCol>
                <a:gridCol w="1557322">
                  <a:extLst>
                    <a:ext uri="{9D8B030D-6E8A-4147-A177-3AD203B41FA5}">
                      <a16:colId xmlns:a16="http://schemas.microsoft.com/office/drawing/2014/main" val="1978508906"/>
                    </a:ext>
                  </a:extLst>
                </a:gridCol>
                <a:gridCol w="1557322">
                  <a:extLst>
                    <a:ext uri="{9D8B030D-6E8A-4147-A177-3AD203B41FA5}">
                      <a16:colId xmlns:a16="http://schemas.microsoft.com/office/drawing/2014/main" val="1330003378"/>
                    </a:ext>
                  </a:extLst>
                </a:gridCol>
                <a:gridCol w="1557322">
                  <a:extLst>
                    <a:ext uri="{9D8B030D-6E8A-4147-A177-3AD203B41FA5}">
                      <a16:colId xmlns:a16="http://schemas.microsoft.com/office/drawing/2014/main" val="781996256"/>
                    </a:ext>
                  </a:extLst>
                </a:gridCol>
                <a:gridCol w="1557322">
                  <a:extLst>
                    <a:ext uri="{9D8B030D-6E8A-4147-A177-3AD203B41FA5}">
                      <a16:colId xmlns:a16="http://schemas.microsoft.com/office/drawing/2014/main" val="1286408121"/>
                    </a:ext>
                  </a:extLst>
                </a:gridCol>
                <a:gridCol w="1557322">
                  <a:extLst>
                    <a:ext uri="{9D8B030D-6E8A-4147-A177-3AD203B41FA5}">
                      <a16:colId xmlns:a16="http://schemas.microsoft.com/office/drawing/2014/main" val="4170942262"/>
                    </a:ext>
                  </a:extLst>
                </a:gridCol>
                <a:gridCol w="1557322">
                  <a:extLst>
                    <a:ext uri="{9D8B030D-6E8A-4147-A177-3AD203B41FA5}">
                      <a16:colId xmlns:a16="http://schemas.microsoft.com/office/drawing/2014/main" val="996856135"/>
                    </a:ext>
                  </a:extLst>
                </a:gridCol>
                <a:gridCol w="1557322">
                  <a:extLst>
                    <a:ext uri="{9D8B030D-6E8A-4147-A177-3AD203B41FA5}">
                      <a16:colId xmlns:a16="http://schemas.microsoft.com/office/drawing/2014/main" val="2928621314"/>
                    </a:ext>
                  </a:extLst>
                </a:gridCol>
                <a:gridCol w="1557322">
                  <a:extLst>
                    <a:ext uri="{9D8B030D-6E8A-4147-A177-3AD203B41FA5}">
                      <a16:colId xmlns:a16="http://schemas.microsoft.com/office/drawing/2014/main" val="2079330239"/>
                    </a:ext>
                  </a:extLst>
                </a:gridCol>
                <a:gridCol w="1557322">
                  <a:extLst>
                    <a:ext uri="{9D8B030D-6E8A-4147-A177-3AD203B41FA5}">
                      <a16:colId xmlns:a16="http://schemas.microsoft.com/office/drawing/2014/main" val="358043628"/>
                    </a:ext>
                  </a:extLst>
                </a:gridCol>
              </a:tblGrid>
              <a:tr h="43995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Week5</a:t>
                      </a:r>
                      <a:endParaRPr lang="en-US" sz="1800" b="1" dirty="0">
                        <a:effectLst/>
                      </a:endParaRP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Week6</a:t>
                      </a:r>
                      <a:endParaRPr lang="en-US" sz="1800" b="1" dirty="0">
                        <a:effectLst/>
                      </a:endParaRP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Week7</a:t>
                      </a:r>
                      <a:endParaRPr lang="en-US" sz="1800" b="1" dirty="0">
                        <a:effectLst/>
                      </a:endParaRP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Week8</a:t>
                      </a:r>
                      <a:endParaRPr lang="en-US" sz="1800" b="1" dirty="0">
                        <a:effectLst/>
                      </a:endParaRP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Week9</a:t>
                      </a:r>
                      <a:endParaRPr lang="en-US" sz="1800" b="1" dirty="0">
                        <a:effectLst/>
                      </a:endParaRP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Week10</a:t>
                      </a:r>
                      <a:endParaRPr lang="en-US" sz="1800" b="1" dirty="0">
                        <a:effectLst/>
                      </a:endParaRP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Week11</a:t>
                      </a:r>
                      <a:endParaRPr lang="en-US" sz="1800" b="1" dirty="0">
                        <a:effectLst/>
                      </a:endParaRP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Week12</a:t>
                      </a:r>
                      <a:endParaRPr lang="en-US" sz="1800" b="1" dirty="0">
                        <a:effectLst/>
                      </a:endParaRP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Week13</a:t>
                      </a:r>
                      <a:endParaRPr lang="en-US" sz="1800" b="1" dirty="0">
                        <a:effectLst/>
                      </a:endParaRP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844517"/>
                  </a:ext>
                </a:extLst>
              </a:tr>
              <a:tr h="913026"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AI architecture design</a:t>
                      </a:r>
                      <a:endParaRPr lang="en-US" sz="1800" dirty="0">
                        <a:effectLst/>
                      </a:endParaRP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  <a:highlight>
                            <a:srgbClr val="00FF00"/>
                          </a:highlight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7A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  <a:highlight>
                            <a:srgbClr val="00FF00"/>
                          </a:highlight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7A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067971"/>
                  </a:ext>
                </a:extLst>
              </a:tr>
              <a:tr h="913026"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AI architecture development</a:t>
                      </a:r>
                      <a:endParaRPr lang="en-US" sz="1800" dirty="0">
                        <a:effectLst/>
                      </a:endParaRP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A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A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A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A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939165"/>
                  </a:ext>
                </a:extLst>
              </a:tr>
              <a:tr h="555985"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API integration</a:t>
                      </a:r>
                      <a:endParaRPr lang="en-US" sz="1800" dirty="0">
                        <a:effectLst/>
                      </a:endParaRP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7A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7A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7A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7A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156518"/>
                  </a:ext>
                </a:extLst>
              </a:tr>
              <a:tr h="627376"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UX/UI design</a:t>
                      </a:r>
                      <a:endParaRPr lang="en-US" sz="1800" dirty="0">
                        <a:effectLst/>
                      </a:endParaRP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A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A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272837"/>
                  </a:ext>
                </a:extLst>
              </a:tr>
              <a:tr h="563666"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Frontend Implementation</a:t>
                      </a:r>
                      <a:endParaRPr lang="en-US" sz="1800" dirty="0">
                        <a:effectLst/>
                      </a:endParaRP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7A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7A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7A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7A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92607"/>
                  </a:ext>
                </a:extLst>
              </a:tr>
              <a:tr h="615606"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Database Design</a:t>
                      </a:r>
                      <a:endParaRPr lang="en-US" sz="1800" dirty="0">
                        <a:effectLst/>
                      </a:endParaRP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A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A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695198"/>
                  </a:ext>
                </a:extLst>
              </a:tr>
              <a:tr h="633018"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API specification</a:t>
                      </a:r>
                      <a:endParaRPr lang="en-US" sz="1800" dirty="0">
                        <a:effectLst/>
                      </a:endParaRP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7A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7A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527708"/>
                  </a:ext>
                </a:extLst>
              </a:tr>
              <a:tr h="636350"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API implementation</a:t>
                      </a:r>
                      <a:endParaRPr lang="en-US" sz="1800" dirty="0">
                        <a:effectLst/>
                      </a:endParaRP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A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A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A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A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A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487036"/>
                  </a:ext>
                </a:extLst>
              </a:tr>
              <a:tr h="668273"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Integration Testing</a:t>
                      </a:r>
                      <a:endParaRPr lang="en-US" sz="1800" dirty="0">
                        <a:effectLst/>
                      </a:endParaRP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7A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3829" marR="53829" marT="53829" marB="53829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7A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043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442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3302000" y="571500"/>
            <a:ext cx="11684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6600" b="1" i="0" u="none" strike="noStrike" spc="200" dirty="0">
                <a:solidFill>
                  <a:srgbClr val="000000"/>
                </a:solidFill>
                <a:ea typeface="Pretendard Bold"/>
              </a:rPr>
              <a:t>Plan and Role Assignment</a:t>
            </a:r>
            <a:endParaRPr lang="ko-KR" sz="6600" b="1" i="0" u="none" strike="noStrike" spc="2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>
                <a:solidFill>
                  <a:srgbClr val="000000"/>
                </a:solidFill>
                <a:latin typeface="Pretendard Medium"/>
              </a:rPr>
              <a:t>06</a:t>
            </a:r>
          </a:p>
        </p:txBody>
      </p:sp>
      <p:graphicFrame>
        <p:nvGraphicFramePr>
          <p:cNvPr id="17" name="Table 11">
            <a:extLst>
              <a:ext uri="{FF2B5EF4-FFF2-40B4-BE49-F238E27FC236}">
                <a16:creationId xmlns:a16="http://schemas.microsoft.com/office/drawing/2014/main" id="{BA34C23F-FE07-6EA8-8F14-973E6A5C0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269087"/>
              </p:ext>
            </p:extLst>
          </p:nvPr>
        </p:nvGraphicFramePr>
        <p:xfrm>
          <a:off x="2794000" y="3314700"/>
          <a:ext cx="12700000" cy="4610100"/>
        </p:xfrm>
        <a:graphic>
          <a:graphicData uri="http://schemas.openxmlformats.org/drawingml/2006/table">
            <a:tbl>
              <a:tblPr/>
              <a:tblGrid>
                <a:gridCol w="398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2832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500" b="0" i="0" u="none" strike="noStrike" dirty="0">
                          <a:solidFill>
                            <a:srgbClr val="FFFFFF"/>
                          </a:solidFill>
                          <a:ea typeface="Pretendard Regular"/>
                        </a:rPr>
                        <a:t>Name</a:t>
                      </a:r>
                      <a:endParaRPr lang="en-US" sz="3500" dirty="0"/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500" b="0" i="0" u="none" strike="noStrike" dirty="0">
                          <a:solidFill>
                            <a:srgbClr val="FFFFFF"/>
                          </a:solidFill>
                          <a:latin typeface="Pretendard Regular"/>
                        </a:rPr>
                        <a:t>Role</a:t>
                      </a:r>
                      <a:endParaRPr lang="en-US" sz="35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0642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3000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Jihee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Hwang </a:t>
                      </a:r>
                      <a:endParaRPr lang="en-US" sz="3000" dirty="0"/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3000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FrontEnd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Development</a:t>
                      </a:r>
                      <a:endParaRPr lang="en-US" sz="30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992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*</a:t>
                      </a:r>
                      <a:r>
                        <a:rPr lang="en-US" altLang="ko-KR" sz="3000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Juyong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Rhee </a:t>
                      </a:r>
                      <a:endParaRPr lang="en-US" sz="3000" dirty="0"/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BackEnd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Development</a:t>
                      </a:r>
                      <a:endParaRPr lang="ko-KR" sz="30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6817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Jorge </a:t>
                      </a:r>
                      <a:r>
                        <a:rPr lang="en-US" altLang="ko-KR" sz="3000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Alcorta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endParaRPr lang="en-US" sz="3000" dirty="0"/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ML Modeling</a:t>
                      </a:r>
                      <a:endParaRPr lang="ko-KR" sz="30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6817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3000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Yewon</a:t>
                      </a:r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Chun </a:t>
                      </a:r>
                      <a:endParaRPr lang="en-US" sz="3000" dirty="0"/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Documentation</a:t>
                      </a:r>
                      <a:endParaRPr lang="ko-KR" sz="30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905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508250" y="4362450"/>
            <a:ext cx="132715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1500" b="0" i="0" u="none" strike="noStrike" dirty="0">
                <a:solidFill>
                  <a:srgbClr val="000000"/>
                </a:solidFill>
                <a:latin typeface="Pretendard Regular"/>
              </a:rPr>
              <a:t>Questions?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111500" y="2628900"/>
            <a:ext cx="1206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인과관계를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설명하는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페이지입니다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이곳에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원인과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결과를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이해하기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위한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설명을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적어주세요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4932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60500" y="5130800"/>
            <a:ext cx="9334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1752600"/>
            <a:ext cx="5651500" cy="12700"/>
          </a:xfrm>
          <a:prstGeom prst="rect">
            <a:avLst/>
          </a:prstGeom>
          <a:effectLst>
            <a:outerShdw blurRad="2" dist="1319" dir="270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500" y="7912100"/>
            <a:ext cx="10096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500" y="6515100"/>
            <a:ext cx="100965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500" y="5105400"/>
            <a:ext cx="10096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500" y="3708400"/>
            <a:ext cx="100965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500" y="2311400"/>
            <a:ext cx="100965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900" y="8331200"/>
            <a:ext cx="1054100" cy="584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900" y="6934200"/>
            <a:ext cx="1054100" cy="584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900" y="5524500"/>
            <a:ext cx="1054100" cy="58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900" y="4127500"/>
            <a:ext cx="1054100" cy="584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900" y="2730500"/>
            <a:ext cx="1054100" cy="584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900" y="1371600"/>
            <a:ext cx="1054100" cy="584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445500" y="8107680"/>
            <a:ext cx="607695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1" i="0" u="none" strike="noStrike" dirty="0">
                <a:solidFill>
                  <a:srgbClr val="000000"/>
                </a:solidFill>
                <a:ea typeface="Pretendard Bold"/>
              </a:rPr>
              <a:t>Plan &amp; Role Assignment</a:t>
            </a:r>
            <a:endParaRPr lang="ko-KR" sz="4400" b="1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289800" y="8407400"/>
            <a:ext cx="876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200">
                <a:solidFill>
                  <a:srgbClr val="F5F5F5"/>
                </a:solidFill>
                <a:latin typeface="Pretendard SemiBold"/>
              </a:rPr>
              <a:t>06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51700" y="6997700"/>
            <a:ext cx="95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200">
                <a:solidFill>
                  <a:srgbClr val="F5F5F5"/>
                </a:solidFill>
                <a:latin typeface="Pretendard SemiBold"/>
              </a:rPr>
              <a:t>05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89800" y="5600700"/>
            <a:ext cx="876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200">
                <a:solidFill>
                  <a:srgbClr val="F5F5F5"/>
                </a:solidFill>
                <a:latin typeface="Pretendard SemiBold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29500" y="4203700"/>
            <a:ext cx="609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200">
                <a:solidFill>
                  <a:srgbClr val="F5F5F5"/>
                </a:solidFill>
                <a:latin typeface="Pretendard SemiBold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327900" y="2794000"/>
            <a:ext cx="800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200">
                <a:solidFill>
                  <a:srgbClr val="F5F5F5"/>
                </a:solidFill>
                <a:latin typeface="Pretendard Semi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454900" y="1447800"/>
            <a:ext cx="54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200">
                <a:solidFill>
                  <a:srgbClr val="F5F5F5"/>
                </a:solidFill>
                <a:latin typeface="Pretendard SemiBold"/>
              </a:rPr>
              <a:t>01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46100" y="558800"/>
            <a:ext cx="5562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6000" b="0" i="0" u="none" strike="noStrike" spc="100">
                <a:solidFill>
                  <a:srgbClr val="000000"/>
                </a:solidFill>
                <a:latin typeface="Pretendard Bold"/>
              </a:rPr>
              <a:t>CONTENTS</a:t>
            </a: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20307E1D-DE6A-AF5F-C90A-9ECBB89D58E2}"/>
              </a:ext>
            </a:extLst>
          </p:cNvPr>
          <p:cNvSpPr txBox="1"/>
          <p:nvPr/>
        </p:nvSpPr>
        <p:spPr>
          <a:xfrm>
            <a:off x="8445500" y="1133110"/>
            <a:ext cx="92964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1" i="0" u="none" strike="noStrike" dirty="0">
                <a:solidFill>
                  <a:srgbClr val="000000"/>
                </a:solidFill>
                <a:ea typeface="Pretendard Bold"/>
              </a:rPr>
              <a:t>Problem Statement and Justification</a:t>
            </a:r>
            <a:endParaRPr lang="ko-KR" sz="4400" b="1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0" name="TextBox 20">
            <a:extLst>
              <a:ext uri="{FF2B5EF4-FFF2-40B4-BE49-F238E27FC236}">
                <a16:creationId xmlns:a16="http://schemas.microsoft.com/office/drawing/2014/main" id="{142C670B-1F3B-ED13-E7EC-466C54061071}"/>
              </a:ext>
            </a:extLst>
          </p:cNvPr>
          <p:cNvSpPr txBox="1"/>
          <p:nvPr/>
        </p:nvSpPr>
        <p:spPr>
          <a:xfrm>
            <a:off x="8458200" y="5359345"/>
            <a:ext cx="92964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1" dirty="0">
                <a:solidFill>
                  <a:srgbClr val="000000"/>
                </a:solidFill>
                <a:ea typeface="Pretendard Bold"/>
              </a:rPr>
              <a:t>Background</a:t>
            </a:r>
            <a:endParaRPr lang="ko-KR" sz="4400" b="1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22274B08-2C0A-9D60-53C2-47984BE68660}"/>
              </a:ext>
            </a:extLst>
          </p:cNvPr>
          <p:cNvSpPr txBox="1"/>
          <p:nvPr/>
        </p:nvSpPr>
        <p:spPr>
          <a:xfrm>
            <a:off x="8458200" y="2506980"/>
            <a:ext cx="92964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1" i="0" u="none" strike="noStrike" dirty="0">
                <a:solidFill>
                  <a:srgbClr val="000000"/>
                </a:solidFill>
                <a:ea typeface="Pretendard Bold"/>
              </a:rPr>
              <a:t>Relate</a:t>
            </a:r>
            <a:r>
              <a:rPr lang="en-US" altLang="ko-KR" sz="4400" b="1" dirty="0">
                <a:solidFill>
                  <a:srgbClr val="000000"/>
                </a:solidFill>
                <a:ea typeface="Pretendard Bold"/>
              </a:rPr>
              <a:t>d work</a:t>
            </a:r>
            <a:endParaRPr lang="ko-KR" sz="4400" b="1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DDE84059-3BF1-A156-E0BA-45C6519905C4}"/>
              </a:ext>
            </a:extLst>
          </p:cNvPr>
          <p:cNvSpPr txBox="1"/>
          <p:nvPr/>
        </p:nvSpPr>
        <p:spPr>
          <a:xfrm>
            <a:off x="8445500" y="3905250"/>
            <a:ext cx="92964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1" i="0" u="none" strike="noStrike" dirty="0">
                <a:solidFill>
                  <a:srgbClr val="000000"/>
                </a:solidFill>
                <a:ea typeface="Pretendard Bold"/>
              </a:rPr>
              <a:t>Proposed Approach and S</a:t>
            </a:r>
            <a:r>
              <a:rPr lang="en-US" altLang="ko-KR" sz="4400" b="1" dirty="0">
                <a:solidFill>
                  <a:srgbClr val="000000"/>
                </a:solidFill>
                <a:ea typeface="Pretendard Bold"/>
              </a:rPr>
              <a:t>olution</a:t>
            </a:r>
            <a:endParaRPr lang="ko-KR" sz="4400" b="1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3" name="TextBox 20">
            <a:extLst>
              <a:ext uri="{FF2B5EF4-FFF2-40B4-BE49-F238E27FC236}">
                <a16:creationId xmlns:a16="http://schemas.microsoft.com/office/drawing/2014/main" id="{486ECB95-9276-1568-5A49-E18DCE8B371C}"/>
              </a:ext>
            </a:extLst>
          </p:cNvPr>
          <p:cNvSpPr txBox="1"/>
          <p:nvPr/>
        </p:nvSpPr>
        <p:spPr>
          <a:xfrm>
            <a:off x="8439425" y="6688400"/>
            <a:ext cx="92964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1" dirty="0">
                <a:solidFill>
                  <a:srgbClr val="000000"/>
                </a:solidFill>
                <a:ea typeface="Pretendard Bold"/>
              </a:rPr>
              <a:t>Tech Stack</a:t>
            </a:r>
            <a:endParaRPr lang="ko-KR" sz="4400" b="1" i="0" u="none" strike="noStrike" dirty="0">
              <a:solidFill>
                <a:srgbClr val="00000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6600" b="1" i="0" u="none" strike="noStrike" dirty="0">
                <a:solidFill>
                  <a:srgbClr val="000000"/>
                </a:solidFill>
                <a:ea typeface="Pretendard Bold"/>
              </a:rPr>
              <a:t>Problem Statement</a:t>
            </a:r>
            <a:endParaRPr lang="ko-KR" sz="6600" b="0" i="0" u="none" strike="noStrike" spc="2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>
                <a:solidFill>
                  <a:srgbClr val="000000"/>
                </a:solidFill>
                <a:latin typeface="Pretendard Medium"/>
              </a:rPr>
              <a:t>01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DCE59EA-7DFC-0E70-7BD8-43AEC2F028F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912" b="9907"/>
          <a:stretch/>
        </p:blipFill>
        <p:spPr>
          <a:xfrm>
            <a:off x="5334000" y="2088246"/>
            <a:ext cx="11952663" cy="716053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7493000"/>
            <a:ext cx="7429500" cy="1905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608781" y="7804150"/>
            <a:ext cx="5803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000" dirty="0">
                <a:solidFill>
                  <a:schemeClr val="bg1"/>
                </a:solidFill>
              </a:rPr>
              <a:t>Students often feel overwhelmed by managing large volumes of digital lecture materials</a:t>
            </a:r>
            <a:endParaRPr lang="en-US" sz="3000" b="0" i="0" u="none" strike="noStrike" dirty="0">
              <a:solidFill>
                <a:schemeClr val="bg1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>
                <a:solidFill>
                  <a:srgbClr val="000000"/>
                </a:solidFill>
                <a:latin typeface="Pretendard Medium"/>
              </a:rPr>
              <a:t>01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30E1766-84A7-DC16-CCA5-73074D7D41C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78" t="4188" r="78" b="10598"/>
          <a:stretch/>
        </p:blipFill>
        <p:spPr>
          <a:xfrm>
            <a:off x="806706" y="2586203"/>
            <a:ext cx="11440619" cy="221052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EA99BF0-1E4C-89DC-E94E-AD9A75CF4A9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4414"/>
          <a:stretch/>
        </p:blipFill>
        <p:spPr>
          <a:xfrm>
            <a:off x="806706" y="4876927"/>
            <a:ext cx="12257177" cy="1905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7B16449-3C82-412D-792B-C4FBC481D7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021" y="6862128"/>
            <a:ext cx="12241861" cy="2601396"/>
          </a:xfrm>
          <a:prstGeom prst="rect">
            <a:avLst/>
          </a:prstGeom>
        </p:spPr>
      </p:pic>
      <p:sp>
        <p:nvSpPr>
          <p:cNvPr id="39" name="TextBox 28">
            <a:extLst>
              <a:ext uri="{FF2B5EF4-FFF2-40B4-BE49-F238E27FC236}">
                <a16:creationId xmlns:a16="http://schemas.microsoft.com/office/drawing/2014/main" id="{304B17EF-AE7F-5C56-BD18-011C2ECA83FA}"/>
              </a:ext>
            </a:extLst>
          </p:cNvPr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6600" b="1" i="0" u="none" strike="noStrike" dirty="0">
                <a:solidFill>
                  <a:srgbClr val="000000"/>
                </a:solidFill>
                <a:ea typeface="Pretendard Bold"/>
              </a:rPr>
              <a:t>Problem Statement</a:t>
            </a:r>
            <a:endParaRPr lang="ko-KR" sz="6600" b="0" i="0" u="none" strike="noStrike" spc="2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F11DF13-DFB9-B38C-1032-63F9D46216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19437" y="6502146"/>
            <a:ext cx="3612863" cy="2935452"/>
          </a:xfrm>
          <a:prstGeom prst="rect">
            <a:avLst/>
          </a:prstGeom>
        </p:spPr>
      </p:pic>
      <p:pic>
        <p:nvPicPr>
          <p:cNvPr id="42" name="Picture 13">
            <a:extLst>
              <a:ext uri="{FF2B5EF4-FFF2-40B4-BE49-F238E27FC236}">
                <a16:creationId xmlns:a16="http://schemas.microsoft.com/office/drawing/2014/main" id="{61D0ADA6-5465-3319-84DA-47BFA0F19A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34726" y="2115169"/>
            <a:ext cx="6543674" cy="19618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8" name="TextBox 27">
            <a:extLst>
              <a:ext uri="{FF2B5EF4-FFF2-40B4-BE49-F238E27FC236}">
                <a16:creationId xmlns:a16="http://schemas.microsoft.com/office/drawing/2014/main" id="{75611E11-55F3-78EF-4C77-C51232FB9088}"/>
              </a:ext>
            </a:extLst>
          </p:cNvPr>
          <p:cNvSpPr txBox="1"/>
          <p:nvPr/>
        </p:nvSpPr>
        <p:spPr>
          <a:xfrm>
            <a:off x="11477625" y="2417153"/>
            <a:ext cx="6216650" cy="13167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2800" dirty="0"/>
              <a:t>Generative AI tools provide generalized and broad answers and even often produce </a:t>
            </a:r>
            <a:r>
              <a:rPr lang="en-US" altLang="ko-KR" sz="2800" b="1" dirty="0"/>
              <a:t>inaccurate or biased </a:t>
            </a:r>
            <a:r>
              <a:rPr lang="en-US" altLang="ko-KR" sz="2800" dirty="0"/>
              <a:t>information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77881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3">
            <a:extLst>
              <a:ext uri="{FF2B5EF4-FFF2-40B4-BE49-F238E27FC236}">
                <a16:creationId xmlns:a16="http://schemas.microsoft.com/office/drawing/2014/main" id="{74B32B54-4530-A334-19C7-AC7CB4A0C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893" y="2837982"/>
            <a:ext cx="7621507" cy="225963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>
                <a:solidFill>
                  <a:srgbClr val="000000"/>
                </a:solidFill>
                <a:latin typeface="Pretendard Medium"/>
              </a:rPr>
              <a:t>01</a:t>
            </a:r>
          </a:p>
        </p:txBody>
      </p:sp>
      <p:sp>
        <p:nvSpPr>
          <p:cNvPr id="39" name="TextBox 28">
            <a:extLst>
              <a:ext uri="{FF2B5EF4-FFF2-40B4-BE49-F238E27FC236}">
                <a16:creationId xmlns:a16="http://schemas.microsoft.com/office/drawing/2014/main" id="{304B17EF-AE7F-5C56-BD18-011C2ECA83FA}"/>
              </a:ext>
            </a:extLst>
          </p:cNvPr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6600" b="1" i="0" u="none" strike="noStrike" dirty="0">
                <a:solidFill>
                  <a:srgbClr val="000000"/>
                </a:solidFill>
                <a:ea typeface="Pretendard Bold"/>
              </a:rPr>
              <a:t>Problem Statement</a:t>
            </a:r>
            <a:endParaRPr lang="ko-KR" sz="6600" b="0" i="0" u="none" strike="noStrike" spc="2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28937-2558-2014-33A9-37FB443CC579}"/>
              </a:ext>
            </a:extLst>
          </p:cNvPr>
          <p:cNvSpPr txBox="1"/>
          <p:nvPr/>
        </p:nvSpPr>
        <p:spPr>
          <a:xfrm>
            <a:off x="2362200" y="3211709"/>
            <a:ext cx="7315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i="0" u="none" strike="noStrike" dirty="0">
                <a:solidFill>
                  <a:srgbClr val="595959"/>
                </a:solidFill>
                <a:effectLst/>
              </a:rPr>
              <a:t>Generative AI may produce inaccuracies due to </a:t>
            </a:r>
            <a:r>
              <a:rPr lang="en-US" altLang="ko-KR" sz="3200" b="1" i="0" u="none" strike="noStrike" dirty="0">
                <a:effectLst/>
              </a:rPr>
              <a:t>differing content and terminology </a:t>
            </a:r>
            <a:r>
              <a:rPr lang="en-US" altLang="ko-KR" sz="3200" b="0" i="0" u="none" strike="noStrike" dirty="0">
                <a:solidFill>
                  <a:srgbClr val="595959"/>
                </a:solidFill>
                <a:effectLst/>
              </a:rPr>
              <a:t>from lectures students are taking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5090D8-87DA-1E74-CF58-D53F959ECE44}"/>
              </a:ext>
            </a:extLst>
          </p:cNvPr>
          <p:cNvSpPr txBox="1"/>
          <p:nvPr/>
        </p:nvSpPr>
        <p:spPr>
          <a:xfrm>
            <a:off x="5866646" y="8136991"/>
            <a:ext cx="4102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Round to zero ??</a:t>
            </a:r>
            <a:endParaRPr lang="ko-KR" alt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08BFD-986F-6F1B-818E-BF807C009EB6}"/>
              </a:ext>
            </a:extLst>
          </p:cNvPr>
          <p:cNvSpPr txBox="1"/>
          <p:nvPr/>
        </p:nvSpPr>
        <p:spPr>
          <a:xfrm>
            <a:off x="12725400" y="7239170"/>
            <a:ext cx="9461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Round toward zero??</a:t>
            </a:r>
            <a:endParaRPr lang="ko-KR" altLang="en-US"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560E7D-BE31-C961-EACF-3352FFDAA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5864187"/>
            <a:ext cx="3627491" cy="362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>
                <a:solidFill>
                  <a:srgbClr val="000000"/>
                </a:solidFill>
                <a:latin typeface="Pretendard Medium"/>
              </a:rPr>
              <a:t>01</a:t>
            </a:r>
          </a:p>
        </p:txBody>
      </p:sp>
      <p:sp>
        <p:nvSpPr>
          <p:cNvPr id="39" name="TextBox 28">
            <a:extLst>
              <a:ext uri="{FF2B5EF4-FFF2-40B4-BE49-F238E27FC236}">
                <a16:creationId xmlns:a16="http://schemas.microsoft.com/office/drawing/2014/main" id="{304B17EF-AE7F-5C56-BD18-011C2ECA83FA}"/>
              </a:ext>
            </a:extLst>
          </p:cNvPr>
          <p:cNvSpPr txBox="1"/>
          <p:nvPr/>
        </p:nvSpPr>
        <p:spPr>
          <a:xfrm>
            <a:off x="5264150" y="546100"/>
            <a:ext cx="7759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6600" b="1" i="0" u="none" strike="noStrike" dirty="0">
                <a:solidFill>
                  <a:srgbClr val="000000"/>
                </a:solidFill>
                <a:ea typeface="Pretendard Bold"/>
              </a:rPr>
              <a:t>Problem Justification</a:t>
            </a:r>
            <a:endParaRPr lang="ko-KR" sz="6600" b="0" i="0" u="none" strike="noStrike" spc="2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06D9A-2C2C-F4B0-ED05-CB7B6304B7F9}"/>
              </a:ext>
            </a:extLst>
          </p:cNvPr>
          <p:cNvSpPr txBox="1"/>
          <p:nvPr/>
        </p:nvSpPr>
        <p:spPr>
          <a:xfrm>
            <a:off x="2063750" y="3866227"/>
            <a:ext cx="141605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rtl="0" fontAlgn="base"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4000" dirty="0"/>
              <a:t>Provided answer will be more relevant and trustworthy</a:t>
            </a:r>
          </a:p>
          <a:p>
            <a:pPr marL="571500" indent="-571500" rtl="0" fontAlgn="base"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4000" b="0" i="0" u="none" strike="noStrike" dirty="0">
                <a:effectLst/>
              </a:rPr>
              <a:t>More personalized questions and quizzes will be provided</a:t>
            </a:r>
          </a:p>
          <a:p>
            <a:pPr marL="571500" indent="-571500" rtl="0" fontAlgn="base"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4000" dirty="0"/>
              <a:t>More educative approach will be used to provide information</a:t>
            </a:r>
            <a:endParaRPr lang="en-US" altLang="ko-KR" sz="4000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3236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 dirty="0">
                <a:solidFill>
                  <a:srgbClr val="000000"/>
                </a:solidFill>
                <a:latin typeface="Pretendard Medium"/>
              </a:rPr>
              <a:t>02</a:t>
            </a:r>
          </a:p>
        </p:txBody>
      </p:sp>
      <p:sp>
        <p:nvSpPr>
          <p:cNvPr id="34" name="TextBox 28">
            <a:extLst>
              <a:ext uri="{FF2B5EF4-FFF2-40B4-BE49-F238E27FC236}">
                <a16:creationId xmlns:a16="http://schemas.microsoft.com/office/drawing/2014/main" id="{C834B2F5-899E-1374-9E9C-B95D6C3898F3}"/>
              </a:ext>
            </a:extLst>
          </p:cNvPr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6600" b="1" i="0" u="none" strike="noStrike" spc="200" dirty="0">
                <a:solidFill>
                  <a:srgbClr val="000000"/>
                </a:solidFill>
                <a:ea typeface="Pretendard Bold"/>
              </a:rPr>
              <a:t>Related</a:t>
            </a:r>
            <a:r>
              <a:rPr lang="ko-KR" altLang="en-US" sz="6600" b="1" i="0" u="none" strike="noStrike" spc="200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en-US" altLang="ko-KR" sz="6600" b="1" i="0" u="none" strike="noStrike" spc="200" dirty="0">
                <a:solidFill>
                  <a:srgbClr val="000000"/>
                </a:solidFill>
                <a:ea typeface="Pretendard Bold"/>
              </a:rPr>
              <a:t>Work</a:t>
            </a:r>
            <a:endParaRPr lang="ko-KR" sz="6600" b="0" i="0" u="none" strike="noStrike" spc="2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FD560B1-2C2B-946C-1B98-E24B314A4D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818" y="6352586"/>
            <a:ext cx="5649953" cy="2895600"/>
          </a:xfrm>
          <a:prstGeom prst="rect">
            <a:avLst/>
          </a:prstGeom>
        </p:spPr>
      </p:pic>
      <p:sp>
        <p:nvSpPr>
          <p:cNvPr id="35" name="TextBox 26">
            <a:extLst>
              <a:ext uri="{FF2B5EF4-FFF2-40B4-BE49-F238E27FC236}">
                <a16:creationId xmlns:a16="http://schemas.microsoft.com/office/drawing/2014/main" id="{33823A55-26EC-8E04-19F7-1974D60E477C}"/>
              </a:ext>
            </a:extLst>
          </p:cNvPr>
          <p:cNvSpPr txBox="1"/>
          <p:nvPr/>
        </p:nvSpPr>
        <p:spPr>
          <a:xfrm>
            <a:off x="7741508" y="6565566"/>
            <a:ext cx="10070242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07899"/>
              </a:lnSpc>
              <a:buFontTx/>
              <a:buChar char="-"/>
            </a:pPr>
            <a:r>
              <a:rPr lang="en-US" altLang="ko-KR" sz="3000" dirty="0"/>
              <a:t>Generates summaries of PDFs, documents, and audio files</a:t>
            </a:r>
          </a:p>
          <a:p>
            <a:pPr marL="457200" lvl="0" indent="-457200" algn="l">
              <a:lnSpc>
                <a:spcPct val="107899"/>
              </a:lnSpc>
              <a:buFontTx/>
              <a:buChar char="-"/>
            </a:pPr>
            <a:r>
              <a:rPr lang="en-US" altLang="ko-KR" sz="3000" dirty="0"/>
              <a:t>Does not interact with the user</a:t>
            </a:r>
          </a:p>
        </p:txBody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84DA1919-C4C8-6B97-37D3-5D0E7ABEB831}"/>
              </a:ext>
            </a:extLst>
          </p:cNvPr>
          <p:cNvSpPr txBox="1"/>
          <p:nvPr/>
        </p:nvSpPr>
        <p:spPr>
          <a:xfrm>
            <a:off x="7741508" y="6584064"/>
            <a:ext cx="6904078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600" b="1" i="0" u="none" strike="noStrike" dirty="0" err="1">
                <a:solidFill>
                  <a:srgbClr val="000000"/>
                </a:solidFill>
                <a:ea typeface="Pretendard Bold"/>
              </a:rPr>
              <a:t>Sharly</a:t>
            </a:r>
            <a:r>
              <a:rPr lang="en-US" altLang="ko-KR" sz="3600" b="1" i="0" u="none" strike="noStrike" dirty="0">
                <a:solidFill>
                  <a:srgbClr val="000000"/>
                </a:solidFill>
                <a:ea typeface="Pretendard Bold"/>
              </a:rPr>
              <a:t> AI Summarizer </a:t>
            </a:r>
            <a:endParaRPr lang="ko-KR" sz="3600" b="1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DCE64EA-F67B-2973-BA49-562836477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8589" y="2313872"/>
            <a:ext cx="5518045" cy="336632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0" name="TextBox 26">
            <a:extLst>
              <a:ext uri="{FF2B5EF4-FFF2-40B4-BE49-F238E27FC236}">
                <a16:creationId xmlns:a16="http://schemas.microsoft.com/office/drawing/2014/main" id="{5D821EB1-25CE-B133-9403-1F5F466EDD56}"/>
              </a:ext>
            </a:extLst>
          </p:cNvPr>
          <p:cNvSpPr txBox="1"/>
          <p:nvPr/>
        </p:nvSpPr>
        <p:spPr>
          <a:xfrm>
            <a:off x="7747376" y="3291647"/>
            <a:ext cx="9390792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07899"/>
              </a:lnSpc>
              <a:buFontTx/>
              <a:buChar char="-"/>
            </a:pPr>
            <a:r>
              <a:rPr lang="en-US" altLang="ko-KR" sz="3000" dirty="0"/>
              <a:t>Generative artificial intelligence chatbot, the fastest-growing consumer software application</a:t>
            </a:r>
          </a:p>
          <a:p>
            <a:pPr marL="457200" lvl="0" indent="-457200" algn="l">
              <a:lnSpc>
                <a:spcPct val="107899"/>
              </a:lnSpc>
              <a:buFontTx/>
              <a:buChar char="-"/>
            </a:pPr>
            <a:r>
              <a:rPr lang="en-US" altLang="ko-KR" sz="3000" dirty="0"/>
              <a:t>Informative but not educative</a:t>
            </a:r>
          </a:p>
          <a:p>
            <a:pPr marL="457200" lvl="0" indent="-457200" algn="l">
              <a:lnSpc>
                <a:spcPct val="107899"/>
              </a:lnSpc>
              <a:buFontTx/>
              <a:buChar char="-"/>
            </a:pPr>
            <a:r>
              <a:rPr lang="en-US" altLang="ko-KR" sz="3000" dirty="0"/>
              <a:t>Hallucination</a:t>
            </a:r>
          </a:p>
          <a:p>
            <a:pPr marL="457200" lvl="0" indent="-457200" algn="l">
              <a:lnSpc>
                <a:spcPct val="107899"/>
              </a:lnSpc>
              <a:buFontTx/>
              <a:buChar char="-"/>
            </a:pPr>
            <a:r>
              <a:rPr lang="en-US" altLang="ko-KR" sz="3000" dirty="0"/>
              <a:t>Lack of personalization</a:t>
            </a:r>
          </a:p>
          <a:p>
            <a:pPr marL="457200" lvl="0" indent="-457200" algn="l">
              <a:lnSpc>
                <a:spcPct val="107899"/>
              </a:lnSpc>
              <a:buFontTx/>
              <a:buChar char="-"/>
            </a:pPr>
            <a:r>
              <a:rPr lang="en-US" altLang="ko-KR" sz="3000" dirty="0"/>
              <a:t>Non-efficient handling of large data</a:t>
            </a:r>
          </a:p>
        </p:txBody>
      </p:sp>
      <p:sp>
        <p:nvSpPr>
          <p:cNvPr id="41" name="TextBox 27">
            <a:extLst>
              <a:ext uri="{FF2B5EF4-FFF2-40B4-BE49-F238E27FC236}">
                <a16:creationId xmlns:a16="http://schemas.microsoft.com/office/drawing/2014/main" id="{E37B3B37-070A-78CC-7FA5-0324323D9E6A}"/>
              </a:ext>
            </a:extLst>
          </p:cNvPr>
          <p:cNvSpPr txBox="1"/>
          <p:nvPr/>
        </p:nvSpPr>
        <p:spPr>
          <a:xfrm>
            <a:off x="7741508" y="2318716"/>
            <a:ext cx="6904078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600" b="1" i="0" u="none" strike="noStrike" dirty="0">
                <a:solidFill>
                  <a:srgbClr val="000000"/>
                </a:solidFill>
                <a:ea typeface="Pretendard Bold"/>
              </a:rPr>
              <a:t>ChatGPT </a:t>
            </a:r>
            <a:endParaRPr lang="ko-KR" sz="3600" b="1" i="0" u="none" strike="noStrike" dirty="0">
              <a:solidFill>
                <a:srgbClr val="000000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1717364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 dirty="0">
                <a:solidFill>
                  <a:srgbClr val="000000"/>
                </a:solidFill>
                <a:latin typeface="Pretendard Medium"/>
              </a:rPr>
              <a:t>02</a:t>
            </a:r>
          </a:p>
        </p:txBody>
      </p:sp>
      <p:sp>
        <p:nvSpPr>
          <p:cNvPr id="34" name="TextBox 28">
            <a:extLst>
              <a:ext uri="{FF2B5EF4-FFF2-40B4-BE49-F238E27FC236}">
                <a16:creationId xmlns:a16="http://schemas.microsoft.com/office/drawing/2014/main" id="{C834B2F5-899E-1374-9E9C-B95D6C3898F3}"/>
              </a:ext>
            </a:extLst>
          </p:cNvPr>
          <p:cNvSpPr txBox="1"/>
          <p:nvPr/>
        </p:nvSpPr>
        <p:spPr>
          <a:xfrm>
            <a:off x="5727700" y="571500"/>
            <a:ext cx="684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6600" b="1" i="0" u="none" strike="noStrike" spc="200" dirty="0">
                <a:solidFill>
                  <a:srgbClr val="000000"/>
                </a:solidFill>
                <a:ea typeface="Pretendard Bold"/>
              </a:rPr>
              <a:t>Related</a:t>
            </a:r>
            <a:r>
              <a:rPr lang="ko-KR" altLang="en-US" sz="6600" b="1" i="0" u="none" strike="noStrike" spc="200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en-US" altLang="ko-KR" sz="6600" b="1" i="0" u="none" strike="noStrike" spc="200" dirty="0">
                <a:solidFill>
                  <a:srgbClr val="000000"/>
                </a:solidFill>
                <a:ea typeface="Pretendard Bold"/>
              </a:rPr>
              <a:t>Work</a:t>
            </a:r>
            <a:endParaRPr lang="ko-KR" sz="6600" b="0" i="0" u="none" strike="noStrike" spc="2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0" name="TextBox 26">
            <a:extLst>
              <a:ext uri="{FF2B5EF4-FFF2-40B4-BE49-F238E27FC236}">
                <a16:creationId xmlns:a16="http://schemas.microsoft.com/office/drawing/2014/main" id="{5D821EB1-25CE-B133-9403-1F5F466EDD56}"/>
              </a:ext>
            </a:extLst>
          </p:cNvPr>
          <p:cNvSpPr txBox="1"/>
          <p:nvPr/>
        </p:nvSpPr>
        <p:spPr>
          <a:xfrm>
            <a:off x="7741508" y="3569429"/>
            <a:ext cx="9390792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07899"/>
              </a:lnSpc>
              <a:buFontTx/>
              <a:buChar char="-"/>
            </a:pPr>
            <a:r>
              <a:rPr lang="en-US" altLang="ko-KR" sz="3000" b="0" i="0" dirty="0">
                <a:solidFill>
                  <a:srgbClr val="202122"/>
                </a:solidFill>
                <a:effectLst/>
                <a:latin typeface="+mj-lt"/>
              </a:rPr>
              <a:t>Provides tools for studying and learning such as word writing and dictation</a:t>
            </a:r>
            <a:endParaRPr lang="en-US" altLang="ko-KR" sz="3000" dirty="0">
              <a:latin typeface="+mj-lt"/>
            </a:endParaRPr>
          </a:p>
          <a:p>
            <a:pPr marL="457200" indent="-457200">
              <a:lnSpc>
                <a:spcPct val="107899"/>
              </a:lnSpc>
              <a:buFontTx/>
              <a:buChar char="-"/>
            </a:pPr>
            <a:r>
              <a:rPr lang="en-US" altLang="ko-KR" sz="3000" dirty="0"/>
              <a:t>Quizzes only based on general knowledge and only pairs of term-definition</a:t>
            </a:r>
          </a:p>
          <a:p>
            <a:pPr marL="457200" lvl="0" indent="-457200" algn="l">
              <a:lnSpc>
                <a:spcPct val="107899"/>
              </a:lnSpc>
              <a:buFontTx/>
              <a:buChar char="-"/>
            </a:pPr>
            <a:endParaRPr lang="en-US" altLang="ko-KR" sz="2800" dirty="0"/>
          </a:p>
        </p:txBody>
      </p:sp>
      <p:sp>
        <p:nvSpPr>
          <p:cNvPr id="41" name="TextBox 27">
            <a:extLst>
              <a:ext uri="{FF2B5EF4-FFF2-40B4-BE49-F238E27FC236}">
                <a16:creationId xmlns:a16="http://schemas.microsoft.com/office/drawing/2014/main" id="{E37B3B37-070A-78CC-7FA5-0324323D9E6A}"/>
              </a:ext>
            </a:extLst>
          </p:cNvPr>
          <p:cNvSpPr txBox="1"/>
          <p:nvPr/>
        </p:nvSpPr>
        <p:spPr>
          <a:xfrm>
            <a:off x="7741508" y="2796623"/>
            <a:ext cx="6904078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600" b="1" i="0" u="none" strike="noStrike" dirty="0">
                <a:solidFill>
                  <a:srgbClr val="000000"/>
                </a:solidFill>
                <a:ea typeface="Pretendard Bold"/>
              </a:rPr>
              <a:t>Quizlet </a:t>
            </a:r>
            <a:endParaRPr lang="ko-KR" sz="3600" b="1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7094E7-7FCE-B050-645E-F5D3A49A0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234" y="2749649"/>
            <a:ext cx="5500735" cy="304890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18379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1404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5219700" y="5130800"/>
            <a:ext cx="1140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9791700"/>
            <a:ext cx="18669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7500" y="1765300"/>
            <a:ext cx="18923000" cy="12700"/>
          </a:xfrm>
          <a:prstGeom prst="rect">
            <a:avLst/>
          </a:prstGeom>
          <a:effectLst>
            <a:outerShdw blurRad="2" dist="141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482600"/>
            <a:ext cx="18669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824200" y="1117600"/>
            <a:ext cx="1282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68400" y="1117600"/>
            <a:ext cx="1282700" cy="12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85800" y="749300"/>
            <a:ext cx="92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 dirty="0">
                <a:solidFill>
                  <a:srgbClr val="000000"/>
                </a:solidFill>
                <a:latin typeface="Pretendard Medium"/>
              </a:rPr>
              <a:t>03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418D5DB-7874-6646-4D84-DCBDF605F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0" y="4547426"/>
            <a:ext cx="8327913" cy="401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7C2DF-4B1B-83B5-2B08-E63A2C5CE466}"/>
              </a:ext>
            </a:extLst>
          </p:cNvPr>
          <p:cNvSpPr txBox="1"/>
          <p:nvPr/>
        </p:nvSpPr>
        <p:spPr>
          <a:xfrm>
            <a:off x="9466781" y="4333498"/>
            <a:ext cx="8138026" cy="4226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3600" b="0" i="0" u="none" strike="noStrike" dirty="0">
                <a:effectLst/>
              </a:rPr>
              <a:t>Retrieve and generate responses exclusively based on provided content</a:t>
            </a:r>
          </a:p>
          <a:p>
            <a:pPr marL="571500" indent="-5715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3600" dirty="0"/>
              <a:t>P</a:t>
            </a:r>
            <a:r>
              <a:rPr lang="en-US" altLang="ko-KR" sz="3600" b="0" i="0" u="none" strike="noStrike" dirty="0">
                <a:effectLst/>
              </a:rPr>
              <a:t>recise, relevant, and accurate</a:t>
            </a:r>
          </a:p>
          <a:p>
            <a:pPr marL="571500" indent="-5715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3600" b="0" i="0" u="none" strike="noStrike" dirty="0">
                <a:effectLst/>
              </a:rPr>
              <a:t>Builds trust by providing answers directly from professor’s provided materials, ensuring consistency with course expectations</a:t>
            </a:r>
          </a:p>
        </p:txBody>
      </p:sp>
      <p:pic>
        <p:nvPicPr>
          <p:cNvPr id="11" name="Picture 21">
            <a:extLst>
              <a:ext uri="{FF2B5EF4-FFF2-40B4-BE49-F238E27FC236}">
                <a16:creationId xmlns:a16="http://schemas.microsoft.com/office/drawing/2014/main" id="{8A9CB8DD-BBE6-BC31-7F0C-686490752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4270" y="2622044"/>
            <a:ext cx="11401774" cy="1016000"/>
          </a:xfrm>
          <a:prstGeom prst="rect">
            <a:avLst/>
          </a:prstGeom>
        </p:spPr>
      </p:pic>
      <p:sp>
        <p:nvSpPr>
          <p:cNvPr id="12" name="TextBox 31">
            <a:extLst>
              <a:ext uri="{FF2B5EF4-FFF2-40B4-BE49-F238E27FC236}">
                <a16:creationId xmlns:a16="http://schemas.microsoft.com/office/drawing/2014/main" id="{8DA86979-F244-A314-D815-83DCB28D4ABF}"/>
              </a:ext>
            </a:extLst>
          </p:cNvPr>
          <p:cNvSpPr txBox="1"/>
          <p:nvPr/>
        </p:nvSpPr>
        <p:spPr>
          <a:xfrm>
            <a:off x="3581896" y="2875878"/>
            <a:ext cx="10814050" cy="5270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1" i="0" u="sng" strike="noStrike" dirty="0">
                <a:solidFill>
                  <a:srgbClr val="F5F5F5"/>
                </a:solidFill>
                <a:latin typeface="Pretendard Light"/>
                <a:ea typeface="Pretendard Medium"/>
              </a:rPr>
              <a:t>Retrieval</a:t>
            </a:r>
            <a:r>
              <a:rPr lang="ko-KR" altLang="en-US" sz="3400" b="1" i="0" u="sng" strike="noStrike" dirty="0">
                <a:solidFill>
                  <a:srgbClr val="F5F5F5"/>
                </a:solidFill>
                <a:latin typeface="Pretendard Light"/>
                <a:ea typeface="Pretendard Medium"/>
              </a:rPr>
              <a:t> </a:t>
            </a:r>
            <a:r>
              <a:rPr lang="en-US" altLang="ko-KR" sz="3400" b="1" i="0" u="sng" strike="noStrike" dirty="0">
                <a:solidFill>
                  <a:srgbClr val="F5F5F5"/>
                </a:solidFill>
                <a:latin typeface="Pretendard Light"/>
                <a:ea typeface="Pretendard Medium"/>
              </a:rPr>
              <a:t>Augmented</a:t>
            </a:r>
            <a:r>
              <a:rPr lang="ko-KR" altLang="en-US" sz="3400" b="1" i="0" u="sng" strike="noStrike" dirty="0">
                <a:solidFill>
                  <a:srgbClr val="F5F5F5"/>
                </a:solidFill>
                <a:latin typeface="Pretendard Light"/>
                <a:ea typeface="Pretendard Medium"/>
              </a:rPr>
              <a:t> </a:t>
            </a:r>
            <a:r>
              <a:rPr lang="en-US" altLang="ko-KR" sz="3400" b="1" u="sng" dirty="0">
                <a:solidFill>
                  <a:srgbClr val="F5F5F5"/>
                </a:solidFill>
                <a:latin typeface="Pretendard Light"/>
                <a:ea typeface="Pretendard Medium"/>
              </a:rPr>
              <a:t>Generation(RAG)</a:t>
            </a:r>
            <a:r>
              <a:rPr lang="en-US" altLang="ko-KR" sz="3400" u="sng" dirty="0">
                <a:solidFill>
                  <a:srgbClr val="F5F5F5"/>
                </a:solidFill>
                <a:latin typeface="Pretendard Light"/>
                <a:ea typeface="Pretendard Medium"/>
              </a:rPr>
              <a:t> </a:t>
            </a:r>
            <a:r>
              <a:rPr lang="en-US" altLang="ko-KR" sz="3400" dirty="0">
                <a:solidFill>
                  <a:srgbClr val="F5F5F5"/>
                </a:solidFill>
                <a:latin typeface="Pretendard Light"/>
                <a:ea typeface="Pretendard Medium"/>
              </a:rPr>
              <a:t>based </a:t>
            </a:r>
            <a:r>
              <a:rPr lang="en-US" altLang="ko-KR" sz="3400" b="1" dirty="0">
                <a:solidFill>
                  <a:srgbClr val="F5F5F5"/>
                </a:solidFill>
                <a:latin typeface="Pretendard Light"/>
                <a:ea typeface="Pretendard Medium"/>
              </a:rPr>
              <a:t>AI chatbot</a:t>
            </a:r>
            <a:endParaRPr lang="en-US" sz="3400" b="1" i="0" u="none" strike="noStrike" dirty="0">
              <a:solidFill>
                <a:srgbClr val="F5F5F5"/>
              </a:solidFill>
              <a:latin typeface="Pretendard Light"/>
            </a:endParaRP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9C7B0B45-5212-5A09-DE55-8ECDBD0E6EEE}"/>
              </a:ext>
            </a:extLst>
          </p:cNvPr>
          <p:cNvSpPr txBox="1"/>
          <p:nvPr/>
        </p:nvSpPr>
        <p:spPr>
          <a:xfrm>
            <a:off x="1822455" y="190671"/>
            <a:ext cx="14236700" cy="17335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32800"/>
              </a:lnSpc>
            </a:pPr>
            <a:r>
              <a:rPr lang="en-US" altLang="ko-KR" sz="6600" b="1" i="0" u="none" strike="noStrike" dirty="0">
                <a:solidFill>
                  <a:srgbClr val="000000"/>
                </a:solidFill>
                <a:ea typeface="Pretendard Bold"/>
              </a:rPr>
              <a:t>Proposed Approach and S</a:t>
            </a:r>
            <a:r>
              <a:rPr lang="en-US" altLang="ko-KR" sz="6600" b="1" dirty="0">
                <a:solidFill>
                  <a:srgbClr val="000000"/>
                </a:solidFill>
                <a:ea typeface="Pretendard Bold"/>
              </a:rPr>
              <a:t>olution</a:t>
            </a:r>
            <a:endParaRPr lang="ko-KR" altLang="ko-KR" sz="6600" b="1" i="0" u="none" strike="noStrike" dirty="0">
              <a:solidFill>
                <a:srgbClr val="000000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2758596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707</Words>
  <Application>Microsoft Macintosh PowerPoint</Application>
  <PresentationFormat>Custom</PresentationFormat>
  <Paragraphs>231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Pretendard Regular</vt:lpstr>
      <vt:lpstr>Pretendard Medium</vt:lpstr>
      <vt:lpstr>Pretendard SemiBold</vt:lpstr>
      <vt:lpstr>Calibri</vt:lpstr>
      <vt:lpstr>Pretendard Bold</vt:lpstr>
      <vt:lpstr>Wingdings</vt:lpstr>
      <vt:lpstr>Arial</vt:lpstr>
      <vt:lpstr>Pretendard Light</vt:lpstr>
      <vt:lpstr>Pretendard ExtraBold</vt:lpstr>
      <vt:lpstr>맑은 고딕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Jason Thompson MD</cp:lastModifiedBy>
  <cp:revision>106</cp:revision>
  <dcterms:created xsi:type="dcterms:W3CDTF">2006-08-16T00:00:00Z</dcterms:created>
  <dcterms:modified xsi:type="dcterms:W3CDTF">2024-10-03T17:42:11Z</dcterms:modified>
</cp:coreProperties>
</file>